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7"/>
  </p:notesMasterIdLst>
  <p:sldIdLst>
    <p:sldId id="353" r:id="rId2"/>
    <p:sldId id="451" r:id="rId3"/>
    <p:sldId id="454" r:id="rId4"/>
    <p:sldId id="360" r:id="rId5"/>
    <p:sldId id="394" r:id="rId6"/>
    <p:sldId id="383" r:id="rId7"/>
    <p:sldId id="459" r:id="rId8"/>
    <p:sldId id="456" r:id="rId9"/>
    <p:sldId id="460" r:id="rId10"/>
    <p:sldId id="461" r:id="rId11"/>
    <p:sldId id="462" r:id="rId12"/>
    <p:sldId id="463" r:id="rId13"/>
    <p:sldId id="464" r:id="rId14"/>
    <p:sldId id="465" r:id="rId15"/>
    <p:sldId id="466" r:id="rId16"/>
    <p:sldId id="467" r:id="rId17"/>
    <p:sldId id="468" r:id="rId18"/>
    <p:sldId id="469" r:id="rId19"/>
    <p:sldId id="470" r:id="rId20"/>
    <p:sldId id="471" r:id="rId21"/>
    <p:sldId id="457" r:id="rId22"/>
    <p:sldId id="472" r:id="rId23"/>
    <p:sldId id="473" r:id="rId24"/>
    <p:sldId id="474" r:id="rId25"/>
    <p:sldId id="3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ash Panchal" initials="AP" lastIdx="1" clrIdx="0">
    <p:extLst>
      <p:ext uri="{19B8F6BF-5375-455C-9EA6-DF929625EA0E}">
        <p15:presenceInfo xmlns:p15="http://schemas.microsoft.com/office/powerpoint/2012/main" userId="Akash Pan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054" autoAdjust="0"/>
    <p:restoredTop sz="95201" autoAdjust="0"/>
  </p:normalViewPr>
  <p:slideViewPr>
    <p:cSldViewPr snapToGrid="0">
      <p:cViewPr>
        <p:scale>
          <a:sx n="75" d="100"/>
          <a:sy n="75" d="100"/>
        </p:scale>
        <p:origin x="366" y="3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15D88-4F12-41B3-9F9F-A63CD82851B0}" type="datetimeFigureOut">
              <a:rPr lang="en-IN" smtClean="0"/>
              <a:t>13-Oct-2022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5B15D-DD64-4F26-B524-E8EC6F6E82A8}" type="slidenum">
              <a:rPr lang="en-IN" smtClean="0"/>
              <a:t>‹#›</a:t>
            </a:fld>
            <a:endParaRPr lang="en-IN" dirty="0"/>
          </a:p>
        </p:txBody>
      </p:sp>
    </p:spTree>
    <p:extLst>
      <p:ext uri="{BB962C8B-B14F-4D97-AF65-F5344CB8AC3E}">
        <p14:creationId xmlns:p14="http://schemas.microsoft.com/office/powerpoint/2010/main" val="24754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765B15D-DD64-4F26-B524-E8EC6F6E82A8}" type="slidenum">
              <a:rPr lang="en-IN" smtClean="0"/>
              <a:t>25</a:t>
            </a:fld>
            <a:endParaRPr lang="en-IN" dirty="0"/>
          </a:p>
        </p:txBody>
      </p:sp>
    </p:spTree>
    <p:extLst>
      <p:ext uri="{BB962C8B-B14F-4D97-AF65-F5344CB8AC3E}">
        <p14:creationId xmlns:p14="http://schemas.microsoft.com/office/powerpoint/2010/main" val="88336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3DB9-871B-4058-A9CC-604FE0D05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E44DB26-78D6-4669-9134-8EDDD8666B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9BC07C7-C7F4-47E6-9FD6-D7DE2AA0F73F}"/>
              </a:ext>
            </a:extLst>
          </p:cNvPr>
          <p:cNvSpPr>
            <a:spLocks noGrp="1"/>
          </p:cNvSpPr>
          <p:nvPr>
            <p:ph type="dt" sz="half" idx="10"/>
          </p:nvPr>
        </p:nvSpPr>
        <p:spPr/>
        <p:txBody>
          <a:bodyPr/>
          <a:lstStyle/>
          <a:p>
            <a:fld id="{4EEF0379-8D38-4A68-BAD2-989AE417F86D}" type="datetimeFigureOut">
              <a:rPr lang="en-IN" smtClean="0"/>
              <a:t>13-Oct-2022</a:t>
            </a:fld>
            <a:endParaRPr lang="en-IN" dirty="0"/>
          </a:p>
        </p:txBody>
      </p:sp>
      <p:sp>
        <p:nvSpPr>
          <p:cNvPr id="5" name="Footer Placeholder 4">
            <a:extLst>
              <a:ext uri="{FF2B5EF4-FFF2-40B4-BE49-F238E27FC236}">
                <a16:creationId xmlns:a16="http://schemas.microsoft.com/office/drawing/2014/main" id="{92B189B4-2B01-4A99-97D8-97B572BACDB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18FBCAB-B4B4-432C-85A8-416633E379B3}"/>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80939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3168-70CE-477F-AED2-DD33ABD49EA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27DD64F-7DCA-435F-AA30-26C40A8E1A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57FE37-3CAC-4E63-99BA-752C541ABBCD}"/>
              </a:ext>
            </a:extLst>
          </p:cNvPr>
          <p:cNvSpPr>
            <a:spLocks noGrp="1"/>
          </p:cNvSpPr>
          <p:nvPr>
            <p:ph type="dt" sz="half" idx="10"/>
          </p:nvPr>
        </p:nvSpPr>
        <p:spPr/>
        <p:txBody>
          <a:bodyPr/>
          <a:lstStyle/>
          <a:p>
            <a:fld id="{4EEF0379-8D38-4A68-BAD2-989AE417F86D}" type="datetimeFigureOut">
              <a:rPr lang="en-IN" smtClean="0"/>
              <a:t>13-Oct-2022</a:t>
            </a:fld>
            <a:endParaRPr lang="en-IN" dirty="0"/>
          </a:p>
        </p:txBody>
      </p:sp>
      <p:sp>
        <p:nvSpPr>
          <p:cNvPr id="5" name="Footer Placeholder 4">
            <a:extLst>
              <a:ext uri="{FF2B5EF4-FFF2-40B4-BE49-F238E27FC236}">
                <a16:creationId xmlns:a16="http://schemas.microsoft.com/office/drawing/2014/main" id="{F174B9F2-C1EA-4E2D-8495-B38A4D33219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A9EF21D-5149-4492-A21C-B7455EABD6B2}"/>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8272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1F8513-2B69-4CE1-8332-30733258AF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0F2FC09-F427-4202-A713-1A17AB074D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811A93-2B2B-4E48-96F4-CF3B6BC3E43B}"/>
              </a:ext>
            </a:extLst>
          </p:cNvPr>
          <p:cNvSpPr>
            <a:spLocks noGrp="1"/>
          </p:cNvSpPr>
          <p:nvPr>
            <p:ph type="dt" sz="half" idx="10"/>
          </p:nvPr>
        </p:nvSpPr>
        <p:spPr/>
        <p:txBody>
          <a:bodyPr/>
          <a:lstStyle/>
          <a:p>
            <a:fld id="{4EEF0379-8D38-4A68-BAD2-989AE417F86D}" type="datetimeFigureOut">
              <a:rPr lang="en-IN" smtClean="0"/>
              <a:t>13-Oct-2022</a:t>
            </a:fld>
            <a:endParaRPr lang="en-IN" dirty="0"/>
          </a:p>
        </p:txBody>
      </p:sp>
      <p:sp>
        <p:nvSpPr>
          <p:cNvPr id="5" name="Footer Placeholder 4">
            <a:extLst>
              <a:ext uri="{FF2B5EF4-FFF2-40B4-BE49-F238E27FC236}">
                <a16:creationId xmlns:a16="http://schemas.microsoft.com/office/drawing/2014/main" id="{1F581500-9DC8-4700-AD78-E3C5EE4CEBF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55F6627F-D91C-494A-BD2B-B6939DA2B55D}"/>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58088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A719-F5E8-4F35-8DC2-C45E482C51C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07397A7-AAE2-46CC-8D81-E88A46825A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721D7EA-D72C-4287-897D-89ECD0A59719}"/>
              </a:ext>
            </a:extLst>
          </p:cNvPr>
          <p:cNvSpPr>
            <a:spLocks noGrp="1"/>
          </p:cNvSpPr>
          <p:nvPr>
            <p:ph type="dt" sz="half" idx="10"/>
          </p:nvPr>
        </p:nvSpPr>
        <p:spPr/>
        <p:txBody>
          <a:bodyPr/>
          <a:lstStyle/>
          <a:p>
            <a:fld id="{4EEF0379-8D38-4A68-BAD2-989AE417F86D}" type="datetimeFigureOut">
              <a:rPr lang="en-IN" smtClean="0"/>
              <a:t>13-Oct-2022</a:t>
            </a:fld>
            <a:endParaRPr lang="en-IN" dirty="0"/>
          </a:p>
        </p:txBody>
      </p:sp>
      <p:sp>
        <p:nvSpPr>
          <p:cNvPr id="5" name="Footer Placeholder 4">
            <a:extLst>
              <a:ext uri="{FF2B5EF4-FFF2-40B4-BE49-F238E27FC236}">
                <a16:creationId xmlns:a16="http://schemas.microsoft.com/office/drawing/2014/main" id="{61DA4E80-CFB5-4829-8462-2F11661DFBB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0CBF93A-22F3-4CF4-B925-CFE01E191DD5}"/>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55742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AC5F-DF5F-4733-B432-DEF5EFD950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39B1A95-821D-4959-8F4E-8E0164E5F4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5B0-E500-4878-BBFB-39D3A76707B8}"/>
              </a:ext>
            </a:extLst>
          </p:cNvPr>
          <p:cNvSpPr>
            <a:spLocks noGrp="1"/>
          </p:cNvSpPr>
          <p:nvPr>
            <p:ph type="dt" sz="half" idx="10"/>
          </p:nvPr>
        </p:nvSpPr>
        <p:spPr/>
        <p:txBody>
          <a:bodyPr/>
          <a:lstStyle/>
          <a:p>
            <a:fld id="{4EEF0379-8D38-4A68-BAD2-989AE417F86D}" type="datetimeFigureOut">
              <a:rPr lang="en-IN" smtClean="0"/>
              <a:t>13-Oct-2022</a:t>
            </a:fld>
            <a:endParaRPr lang="en-IN" dirty="0"/>
          </a:p>
        </p:txBody>
      </p:sp>
      <p:sp>
        <p:nvSpPr>
          <p:cNvPr id="5" name="Footer Placeholder 4">
            <a:extLst>
              <a:ext uri="{FF2B5EF4-FFF2-40B4-BE49-F238E27FC236}">
                <a16:creationId xmlns:a16="http://schemas.microsoft.com/office/drawing/2014/main" id="{D41F0099-A582-488C-9BCD-7FD4C03B2212}"/>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09E7CE18-6B9A-4E2E-820E-E70E4F96D78C}"/>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108399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51AD-2712-4624-A52D-6939D2FD397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8A0A5BB-0C98-4D99-9A26-87918A97D4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23E534A-7C5B-4CC7-B1E6-813B919095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F13A50-62F8-42D5-BF17-6EAA2CDA440C}"/>
              </a:ext>
            </a:extLst>
          </p:cNvPr>
          <p:cNvSpPr>
            <a:spLocks noGrp="1"/>
          </p:cNvSpPr>
          <p:nvPr>
            <p:ph type="dt" sz="half" idx="10"/>
          </p:nvPr>
        </p:nvSpPr>
        <p:spPr/>
        <p:txBody>
          <a:bodyPr/>
          <a:lstStyle/>
          <a:p>
            <a:fld id="{4EEF0379-8D38-4A68-BAD2-989AE417F86D}" type="datetimeFigureOut">
              <a:rPr lang="en-IN" smtClean="0"/>
              <a:t>13-Oct-2022</a:t>
            </a:fld>
            <a:endParaRPr lang="en-IN" dirty="0"/>
          </a:p>
        </p:txBody>
      </p:sp>
      <p:sp>
        <p:nvSpPr>
          <p:cNvPr id="6" name="Footer Placeholder 5">
            <a:extLst>
              <a:ext uri="{FF2B5EF4-FFF2-40B4-BE49-F238E27FC236}">
                <a16:creationId xmlns:a16="http://schemas.microsoft.com/office/drawing/2014/main" id="{50A5CBD4-EC7A-4EEC-BD6F-4B316920F84F}"/>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87564545-D467-4F18-95B4-8EAA64C76A60}"/>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186477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0D7C-DD92-4F7A-ABC8-B0490D5BE5C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5658D5-B1B2-4755-BC1B-56425887F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DEF35-0BA4-4C6E-A8C3-1E15D3FA85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5230532-DF32-4280-967F-0BA316DEA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9FE3F2-A1F3-4671-9DCC-C55E5D99D0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E726E15-1E56-4039-85A9-71BBC63B550D}"/>
              </a:ext>
            </a:extLst>
          </p:cNvPr>
          <p:cNvSpPr>
            <a:spLocks noGrp="1"/>
          </p:cNvSpPr>
          <p:nvPr>
            <p:ph type="dt" sz="half" idx="10"/>
          </p:nvPr>
        </p:nvSpPr>
        <p:spPr/>
        <p:txBody>
          <a:bodyPr/>
          <a:lstStyle/>
          <a:p>
            <a:fld id="{4EEF0379-8D38-4A68-BAD2-989AE417F86D}" type="datetimeFigureOut">
              <a:rPr lang="en-IN" smtClean="0"/>
              <a:t>13-Oct-2022</a:t>
            </a:fld>
            <a:endParaRPr lang="en-IN" dirty="0"/>
          </a:p>
        </p:txBody>
      </p:sp>
      <p:sp>
        <p:nvSpPr>
          <p:cNvPr id="8" name="Footer Placeholder 7">
            <a:extLst>
              <a:ext uri="{FF2B5EF4-FFF2-40B4-BE49-F238E27FC236}">
                <a16:creationId xmlns:a16="http://schemas.microsoft.com/office/drawing/2014/main" id="{4BE7FBE5-4F79-4A44-A7AF-0C90B69203F6}"/>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D84C48B1-8561-4EDD-A58C-5EC20377ACA4}"/>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74250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A652-6406-4FA0-95A3-91621482F7A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95857B5-DDBB-46A2-860B-B9875080D61D}"/>
              </a:ext>
            </a:extLst>
          </p:cNvPr>
          <p:cNvSpPr>
            <a:spLocks noGrp="1"/>
          </p:cNvSpPr>
          <p:nvPr>
            <p:ph type="dt" sz="half" idx="10"/>
          </p:nvPr>
        </p:nvSpPr>
        <p:spPr/>
        <p:txBody>
          <a:bodyPr/>
          <a:lstStyle/>
          <a:p>
            <a:fld id="{4EEF0379-8D38-4A68-BAD2-989AE417F86D}" type="datetimeFigureOut">
              <a:rPr lang="en-IN" smtClean="0"/>
              <a:t>13-Oct-2022</a:t>
            </a:fld>
            <a:endParaRPr lang="en-IN" dirty="0"/>
          </a:p>
        </p:txBody>
      </p:sp>
      <p:sp>
        <p:nvSpPr>
          <p:cNvPr id="4" name="Footer Placeholder 3">
            <a:extLst>
              <a:ext uri="{FF2B5EF4-FFF2-40B4-BE49-F238E27FC236}">
                <a16:creationId xmlns:a16="http://schemas.microsoft.com/office/drawing/2014/main" id="{4B117D39-A766-467D-833B-890CB357C121}"/>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B24C8DD8-BFD5-413B-B7C7-A37E5A9FAFB2}"/>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93702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D37B7B-485A-4D7F-A6A2-F087859FF1C4}"/>
              </a:ext>
            </a:extLst>
          </p:cNvPr>
          <p:cNvSpPr>
            <a:spLocks noGrp="1"/>
          </p:cNvSpPr>
          <p:nvPr>
            <p:ph type="dt" sz="half" idx="10"/>
          </p:nvPr>
        </p:nvSpPr>
        <p:spPr/>
        <p:txBody>
          <a:bodyPr/>
          <a:lstStyle/>
          <a:p>
            <a:fld id="{4EEF0379-8D38-4A68-BAD2-989AE417F86D}" type="datetimeFigureOut">
              <a:rPr lang="en-IN" smtClean="0"/>
              <a:t>13-Oct-2022</a:t>
            </a:fld>
            <a:endParaRPr lang="en-IN" dirty="0"/>
          </a:p>
        </p:txBody>
      </p:sp>
      <p:sp>
        <p:nvSpPr>
          <p:cNvPr id="3" name="Footer Placeholder 2">
            <a:extLst>
              <a:ext uri="{FF2B5EF4-FFF2-40B4-BE49-F238E27FC236}">
                <a16:creationId xmlns:a16="http://schemas.microsoft.com/office/drawing/2014/main" id="{F87829E0-7B49-4D7D-AA4C-C2B114F8BDA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9E88FEC5-55A7-4C28-8248-F0F702D26750}"/>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15889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5243-E828-4DD5-BDA4-3B8F2E3AC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6AD2970-8CB8-48F3-8FEB-26193900E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C6B914D-5EE0-4933-B33A-046C217F6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33B69-6328-4850-AAD2-068F4A305164}"/>
              </a:ext>
            </a:extLst>
          </p:cNvPr>
          <p:cNvSpPr>
            <a:spLocks noGrp="1"/>
          </p:cNvSpPr>
          <p:nvPr>
            <p:ph type="dt" sz="half" idx="10"/>
          </p:nvPr>
        </p:nvSpPr>
        <p:spPr/>
        <p:txBody>
          <a:bodyPr/>
          <a:lstStyle/>
          <a:p>
            <a:fld id="{4EEF0379-8D38-4A68-BAD2-989AE417F86D}" type="datetimeFigureOut">
              <a:rPr lang="en-IN" smtClean="0"/>
              <a:t>13-Oct-2022</a:t>
            </a:fld>
            <a:endParaRPr lang="en-IN" dirty="0"/>
          </a:p>
        </p:txBody>
      </p:sp>
      <p:sp>
        <p:nvSpPr>
          <p:cNvPr id="6" name="Footer Placeholder 5">
            <a:extLst>
              <a:ext uri="{FF2B5EF4-FFF2-40B4-BE49-F238E27FC236}">
                <a16:creationId xmlns:a16="http://schemas.microsoft.com/office/drawing/2014/main" id="{93B3DE8B-6F77-49DA-931B-56D5F3B84CE2}"/>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AB652CEB-1668-46F6-99A6-E67AA1D3D117}"/>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423001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F7D7-6E3D-4B91-B836-B929426FC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C005875-26BA-4ADE-BAB8-4C011C12E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405CBC11-7486-43CB-BE84-8A9856184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785BB-2480-476C-B03A-1BE9DBEF84DD}"/>
              </a:ext>
            </a:extLst>
          </p:cNvPr>
          <p:cNvSpPr>
            <a:spLocks noGrp="1"/>
          </p:cNvSpPr>
          <p:nvPr>
            <p:ph type="dt" sz="half" idx="10"/>
          </p:nvPr>
        </p:nvSpPr>
        <p:spPr/>
        <p:txBody>
          <a:bodyPr/>
          <a:lstStyle/>
          <a:p>
            <a:fld id="{4EEF0379-8D38-4A68-BAD2-989AE417F86D}" type="datetimeFigureOut">
              <a:rPr lang="en-IN" smtClean="0"/>
              <a:t>13-Oct-2022</a:t>
            </a:fld>
            <a:endParaRPr lang="en-IN" dirty="0"/>
          </a:p>
        </p:txBody>
      </p:sp>
      <p:sp>
        <p:nvSpPr>
          <p:cNvPr id="6" name="Footer Placeholder 5">
            <a:extLst>
              <a:ext uri="{FF2B5EF4-FFF2-40B4-BE49-F238E27FC236}">
                <a16:creationId xmlns:a16="http://schemas.microsoft.com/office/drawing/2014/main" id="{B076D9F5-2A46-4257-979D-9C88C42C9EB2}"/>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FCA9098A-5C20-4510-8D29-A27DC3810E21}"/>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87442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1AA81-DF80-41D6-B5F7-87180A540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CC7B125-CE4B-40EF-8C0D-412F031C2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F4B76B-3D9A-45FB-BC1A-59426C3A5E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F0379-8D38-4A68-BAD2-989AE417F86D}" type="datetimeFigureOut">
              <a:rPr lang="en-IN" smtClean="0"/>
              <a:t>13-Oct-2022</a:t>
            </a:fld>
            <a:endParaRPr lang="en-IN" dirty="0"/>
          </a:p>
        </p:txBody>
      </p:sp>
      <p:sp>
        <p:nvSpPr>
          <p:cNvPr id="5" name="Footer Placeholder 4">
            <a:extLst>
              <a:ext uri="{FF2B5EF4-FFF2-40B4-BE49-F238E27FC236}">
                <a16:creationId xmlns:a16="http://schemas.microsoft.com/office/drawing/2014/main" id="{7E0308E4-304C-4612-931F-7041F7DDC7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590466C-21CA-4CCA-A6BB-0B454F03A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37CF3-0CC5-4160-ACF2-E09ED9A455E7}" type="slidenum">
              <a:rPr lang="en-IN" smtClean="0"/>
              <a:t>‹#›</a:t>
            </a:fld>
            <a:endParaRPr lang="en-IN" dirty="0"/>
          </a:p>
        </p:txBody>
      </p:sp>
    </p:spTree>
    <p:extLst>
      <p:ext uri="{BB962C8B-B14F-4D97-AF65-F5344CB8AC3E}">
        <p14:creationId xmlns:p14="http://schemas.microsoft.com/office/powerpoint/2010/main" val="2887303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s.visioniot.net/downloads/Android/Association/"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EEEE8B-7BC3-496A-A09C-4D513C9EA1F4}"/>
              </a:ext>
            </a:extLst>
          </p:cNvPr>
          <p:cNvSpPr/>
          <p:nvPr/>
        </p:nvSpPr>
        <p:spPr>
          <a:xfrm>
            <a:off x="3935508" y="4862456"/>
            <a:ext cx="7887145" cy="1891287"/>
          </a:xfrm>
          <a:prstGeom prst="rect">
            <a:avLst/>
          </a:prstGeom>
        </p:spPr>
        <p:txBody>
          <a:bodyPr wrap="square">
            <a:spAutoFit/>
          </a:bodyPr>
          <a:lstStyle/>
          <a:p>
            <a:pPr algn="r">
              <a:lnSpc>
                <a:spcPct val="150000"/>
              </a:lnSpc>
              <a:spcAft>
                <a:spcPts val="0"/>
              </a:spcAft>
            </a:pPr>
            <a:r>
              <a:rPr lang="en-US" sz="4000" b="1" dirty="0">
                <a:solidFill>
                  <a:srgbClr val="FFC000"/>
                </a:solidFill>
                <a:latin typeface="+mj-lt"/>
                <a:ea typeface="Times New Roman" panose="02020603050405020304" pitchFamily="18" charset="0"/>
                <a:cs typeface="Times New Roman" panose="02020603050405020304" pitchFamily="18" charset="0"/>
              </a:rPr>
              <a:t>ASSOCIATION</a:t>
            </a:r>
            <a:br>
              <a:rPr lang="en-US" sz="4000" b="1" dirty="0">
                <a:latin typeface="+mj-lt"/>
                <a:ea typeface="Times New Roman" panose="02020603050405020304" pitchFamily="18" charset="0"/>
                <a:cs typeface="Times New Roman" panose="02020603050405020304" pitchFamily="18" charset="0"/>
              </a:rPr>
            </a:br>
            <a:r>
              <a:rPr lang="en-US" sz="2000" b="1" dirty="0">
                <a:solidFill>
                  <a:srgbClr val="002060"/>
                </a:solidFill>
                <a:latin typeface="+mj-lt"/>
                <a:ea typeface="Times New Roman" panose="02020603050405020304" pitchFamily="18" charset="0"/>
                <a:cs typeface="Times New Roman" panose="02020603050405020304" pitchFamily="18" charset="0"/>
              </a:rPr>
              <a:t>ANDROID USER MANUAL</a:t>
            </a:r>
          </a:p>
          <a:p>
            <a:pPr algn="r">
              <a:lnSpc>
                <a:spcPct val="150000"/>
              </a:lnSpc>
              <a:spcAft>
                <a:spcPts val="0"/>
              </a:spcAft>
            </a:pPr>
            <a:r>
              <a:rPr lang="en-US" sz="1600" b="1" dirty="0">
                <a:solidFill>
                  <a:srgbClr val="002060"/>
                </a:solidFill>
                <a:latin typeface="+mj-lt"/>
                <a:ea typeface="Times New Roman" panose="02020603050405020304" pitchFamily="18" charset="0"/>
                <a:cs typeface="Times New Roman" panose="02020603050405020304" pitchFamily="18" charset="0"/>
              </a:rPr>
              <a:t> v_6.4 | OCT_2022</a:t>
            </a:r>
            <a:r>
              <a:rPr lang="en-US" sz="2000" b="1" dirty="0">
                <a:solidFill>
                  <a:srgbClr val="002060"/>
                </a:solidFill>
                <a:latin typeface="+mj-lt"/>
                <a:ea typeface="Times New Roman" panose="02020603050405020304" pitchFamily="18" charset="0"/>
                <a:cs typeface="Times New Roman" panose="02020603050405020304" pitchFamily="18" charset="0"/>
              </a:rPr>
              <a:t> </a:t>
            </a:r>
            <a:endParaRPr lang="en-IN" sz="4000" b="1" dirty="0">
              <a:solidFill>
                <a:srgbClr val="002060"/>
              </a:solidFill>
              <a:effectLst/>
              <a:latin typeface="+mj-lt"/>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91B2286-A33A-4A18-88E0-9558E067FD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345"/>
            <a:ext cx="12192000" cy="4865801"/>
          </a:xfrm>
          <a:prstGeom prst="rect">
            <a:avLst/>
          </a:prstGeom>
        </p:spPr>
      </p:pic>
    </p:spTree>
    <p:extLst>
      <p:ext uri="{BB962C8B-B14F-4D97-AF65-F5344CB8AC3E}">
        <p14:creationId xmlns:p14="http://schemas.microsoft.com/office/powerpoint/2010/main" val="107869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Association – Select Where to Associate</a:t>
            </a: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4763729" y="3075057"/>
            <a:ext cx="6428437" cy="70788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2000" b="0" dirty="0"/>
              <a:t>Users must choose where they are doing the smart device association, Factory &amp; Warehouse, or Outlet Place.</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999834" y="1085981"/>
            <a:ext cx="2520000" cy="5040000"/>
          </a:xfrm>
          <a:prstGeom prst="rect">
            <a:avLst/>
          </a:prstGeom>
          <a:ln w="19050">
            <a:solidFill>
              <a:srgbClr val="002060"/>
            </a:solidFill>
          </a:ln>
        </p:spPr>
      </p:pic>
    </p:spTree>
    <p:extLst>
      <p:ext uri="{BB962C8B-B14F-4D97-AF65-F5344CB8AC3E}">
        <p14:creationId xmlns:p14="http://schemas.microsoft.com/office/powerpoint/2010/main" val="54256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4757738" y="2385548"/>
            <a:ext cx="6367421" cy="255454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2000" b="0" dirty="0"/>
              <a:t>Select the Smart Device Type for which the user needs to do association. Association-supported smart device list showing in the display.</a:t>
            </a:r>
          </a:p>
          <a:p>
            <a:pPr marL="285750" indent="-285750" algn="just">
              <a:lnSpc>
                <a:spcPct val="100000"/>
              </a:lnSpc>
              <a:buFont typeface="Wingdings" panose="05000000000000000000" pitchFamily="2" charset="2"/>
              <a:buChar char="§"/>
            </a:pPr>
            <a:endParaRPr lang="en-US" sz="2000" b="0" dirty="0"/>
          </a:p>
          <a:p>
            <a:pPr marL="285750" indent="-285750" algn="just">
              <a:lnSpc>
                <a:spcPct val="100000"/>
              </a:lnSpc>
              <a:buFont typeface="Wingdings" panose="05000000000000000000" pitchFamily="2" charset="2"/>
              <a:buChar char="§"/>
            </a:pPr>
            <a:r>
              <a:rPr lang="en-US" sz="2000" b="0" dirty="0"/>
              <a:t>Users must choose here smart device type from the list for which users want to do association. If a SmartTag (3G or 4GV2 or 5GV3) will be associated, please choose </a:t>
            </a:r>
            <a:r>
              <a:rPr lang="en-US" sz="2000" dirty="0"/>
              <a:t>SMART TAG </a:t>
            </a:r>
            <a:r>
              <a:rPr lang="en-US" sz="2000" b="0" dirty="0"/>
              <a:t>and click on the START button.</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066841" y="1142821"/>
            <a:ext cx="2520000" cy="5040000"/>
          </a:xfrm>
          <a:prstGeom prst="rect">
            <a:avLst/>
          </a:prstGeom>
          <a:ln w="19050">
            <a:solidFill>
              <a:srgbClr val="002060"/>
            </a:solidFill>
          </a:ln>
        </p:spPr>
      </p:pic>
      <p:sp>
        <p:nvSpPr>
          <p:cNvPr id="9" name="Title 1">
            <a:extLst>
              <a:ext uri="{FF2B5EF4-FFF2-40B4-BE49-F238E27FC236}">
                <a16:creationId xmlns:a16="http://schemas.microsoft.com/office/drawing/2014/main" id="{B1C19671-6D6F-8B64-F8C8-C9A3A6E80733}"/>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Association – Select Smart Device Type</a:t>
            </a:r>
          </a:p>
        </p:txBody>
      </p:sp>
    </p:spTree>
    <p:extLst>
      <p:ext uri="{BB962C8B-B14F-4D97-AF65-F5344CB8AC3E}">
        <p14:creationId xmlns:p14="http://schemas.microsoft.com/office/powerpoint/2010/main" val="45994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6776775" y="2885051"/>
            <a:ext cx="4818564" cy="1200329"/>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r>
              <a:rPr lang="en-US" sz="1800" b="0" dirty="0"/>
              <a:t>Tap on SCAN BARCODE and scan the barcode of the cooler. Cooler Serial Numbers could also be entered manually by taping on “ENTER MANUALLY BARCODE”.</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691703" y="1334548"/>
            <a:ext cx="2520000" cy="5040000"/>
          </a:xfrm>
          <a:prstGeom prst="rect">
            <a:avLst/>
          </a:prstGeom>
          <a:ln w="19050">
            <a:solidFill>
              <a:srgbClr val="002060"/>
            </a:solidFill>
          </a:ln>
        </p:spPr>
      </p:pic>
      <p:sp>
        <p:nvSpPr>
          <p:cNvPr id="9" name="Title 1">
            <a:extLst>
              <a:ext uri="{FF2B5EF4-FFF2-40B4-BE49-F238E27FC236}">
                <a16:creationId xmlns:a16="http://schemas.microsoft.com/office/drawing/2014/main" id="{B1C19671-6D6F-8B64-F8C8-C9A3A6E80733}"/>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Association – Scan Cooler SN</a:t>
            </a:r>
          </a:p>
        </p:txBody>
      </p:sp>
      <p:pic>
        <p:nvPicPr>
          <p:cNvPr id="3" name="Picture 2">
            <a:extLst>
              <a:ext uri="{FF2B5EF4-FFF2-40B4-BE49-F238E27FC236}">
                <a16:creationId xmlns:a16="http://schemas.microsoft.com/office/drawing/2014/main" id="{050CAF5F-A94F-CC33-8815-78FF422AD817}"/>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74240" y="2594547"/>
            <a:ext cx="5039998" cy="2520000"/>
          </a:xfrm>
          <a:prstGeom prst="rect">
            <a:avLst/>
          </a:prstGeom>
          <a:ln w="19050">
            <a:solidFill>
              <a:srgbClr val="002060"/>
            </a:solidFill>
          </a:ln>
        </p:spPr>
      </p:pic>
    </p:spTree>
    <p:extLst>
      <p:ext uri="{BB962C8B-B14F-4D97-AF65-F5344CB8AC3E}">
        <p14:creationId xmlns:p14="http://schemas.microsoft.com/office/powerpoint/2010/main" val="82187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6776775" y="3162050"/>
            <a:ext cx="4597522" cy="138499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r>
              <a:rPr lang="en-US" b="0" dirty="0"/>
              <a:t>After the barcode of the cooler is successfully scanned open and close the door of the cooler to wake up the SmartTag and tap again on SCAN BARCODE for Smart Device Serial and scan the barcode of the SmartTag. Smart Device Serial Number could also be entered manually by taping on “ENTER MANUALLY BARCODE”.</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817703" y="1334548"/>
            <a:ext cx="2520000" cy="5040000"/>
          </a:xfrm>
          <a:prstGeom prst="rect">
            <a:avLst/>
          </a:prstGeom>
          <a:ln w="19050">
            <a:solidFill>
              <a:srgbClr val="002060"/>
            </a:solidFill>
          </a:ln>
        </p:spPr>
      </p:pic>
      <p:sp>
        <p:nvSpPr>
          <p:cNvPr id="9" name="Title 1">
            <a:extLst>
              <a:ext uri="{FF2B5EF4-FFF2-40B4-BE49-F238E27FC236}">
                <a16:creationId xmlns:a16="http://schemas.microsoft.com/office/drawing/2014/main" id="{B1C19671-6D6F-8B64-F8C8-C9A3A6E80733}"/>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Association – Scan Smart Device SN</a:t>
            </a:r>
          </a:p>
        </p:txBody>
      </p:sp>
      <p:pic>
        <p:nvPicPr>
          <p:cNvPr id="2" name="Picture 1">
            <a:extLst>
              <a:ext uri="{FF2B5EF4-FFF2-40B4-BE49-F238E27FC236}">
                <a16:creationId xmlns:a16="http://schemas.microsoft.com/office/drawing/2014/main" id="{A0572CF1-5D84-0EFE-EF85-B97A66269BD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797239" y="1334548"/>
            <a:ext cx="2520000" cy="5040000"/>
          </a:xfrm>
          <a:prstGeom prst="rect">
            <a:avLst/>
          </a:prstGeom>
          <a:ln w="19050">
            <a:solidFill>
              <a:srgbClr val="002060"/>
            </a:solidFill>
          </a:ln>
        </p:spPr>
      </p:pic>
    </p:spTree>
    <p:extLst>
      <p:ext uri="{BB962C8B-B14F-4D97-AF65-F5344CB8AC3E}">
        <p14:creationId xmlns:p14="http://schemas.microsoft.com/office/powerpoint/2010/main" val="2540270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6776775" y="3162050"/>
            <a:ext cx="4597522" cy="138499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r>
              <a:rPr lang="en-US" b="0" dirty="0"/>
              <a:t>After the barcode of the cooler is successfully scanned open and close the door of the cooler to wake up the SmartTag and tap again on SCAN BARCODE for Smart Device Serial and scan the barcode of the SmartTag. Smart Device Serial Number could also be entered manually by taping on “ENTER MANUALLY BARCODE”.</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817703" y="1334548"/>
            <a:ext cx="2520000" cy="5040000"/>
          </a:xfrm>
          <a:prstGeom prst="rect">
            <a:avLst/>
          </a:prstGeom>
          <a:ln w="19050">
            <a:solidFill>
              <a:srgbClr val="002060"/>
            </a:solidFill>
          </a:ln>
        </p:spPr>
      </p:pic>
      <p:sp>
        <p:nvSpPr>
          <p:cNvPr id="9" name="Title 1">
            <a:extLst>
              <a:ext uri="{FF2B5EF4-FFF2-40B4-BE49-F238E27FC236}">
                <a16:creationId xmlns:a16="http://schemas.microsoft.com/office/drawing/2014/main" id="{B1C19671-6D6F-8B64-F8C8-C9A3A6E80733}"/>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Association – Scan Smart Device SN</a:t>
            </a:r>
          </a:p>
        </p:txBody>
      </p:sp>
      <p:pic>
        <p:nvPicPr>
          <p:cNvPr id="2" name="Picture 1">
            <a:extLst>
              <a:ext uri="{FF2B5EF4-FFF2-40B4-BE49-F238E27FC236}">
                <a16:creationId xmlns:a16="http://schemas.microsoft.com/office/drawing/2014/main" id="{A0572CF1-5D84-0EFE-EF85-B97A66269BD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797239" y="1334548"/>
            <a:ext cx="2520000" cy="5040000"/>
          </a:xfrm>
          <a:prstGeom prst="rect">
            <a:avLst/>
          </a:prstGeom>
          <a:ln w="19050">
            <a:solidFill>
              <a:srgbClr val="002060"/>
            </a:solidFill>
          </a:ln>
        </p:spPr>
      </p:pic>
    </p:spTree>
    <p:extLst>
      <p:ext uri="{BB962C8B-B14F-4D97-AF65-F5344CB8AC3E}">
        <p14:creationId xmlns:p14="http://schemas.microsoft.com/office/powerpoint/2010/main" val="6279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46627" y="181787"/>
            <a:ext cx="1695604" cy="457254"/>
          </a:xfrm>
          <a:prstGeom prst="rect">
            <a:avLst/>
          </a:prstGeom>
        </p:spPr>
      </p:pic>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549769" y="1677544"/>
            <a:ext cx="2520000" cy="5040000"/>
          </a:xfrm>
          <a:prstGeom prst="rect">
            <a:avLst/>
          </a:prstGeom>
          <a:ln w="19050">
            <a:solidFill>
              <a:srgbClr val="002060"/>
            </a:solidFill>
          </a:ln>
        </p:spPr>
      </p:pic>
      <p:sp>
        <p:nvSpPr>
          <p:cNvPr id="9" name="Title 1">
            <a:extLst>
              <a:ext uri="{FF2B5EF4-FFF2-40B4-BE49-F238E27FC236}">
                <a16:creationId xmlns:a16="http://schemas.microsoft.com/office/drawing/2014/main" id="{B1C19671-6D6F-8B64-F8C8-C9A3A6E80733}"/>
              </a:ext>
            </a:extLst>
          </p:cNvPr>
          <p:cNvSpPr>
            <a:spLocks noGrp="1"/>
          </p:cNvSpPr>
          <p:nvPr>
            <p:ph type="title"/>
          </p:nvPr>
        </p:nvSpPr>
        <p:spPr>
          <a:xfrm>
            <a:off x="549769" y="140456"/>
            <a:ext cx="10244660" cy="539915"/>
          </a:xfrm>
        </p:spPr>
        <p:txBody>
          <a:bodyPr>
            <a:normAutofit fontScale="90000"/>
          </a:bodyPr>
          <a:lstStyle/>
          <a:p>
            <a:r>
              <a:rPr lang="en-MY" sz="3600" b="1" dirty="0">
                <a:solidFill>
                  <a:srgbClr val="FFC000"/>
                </a:solidFill>
              </a:rPr>
              <a:t>Association – Smart Device Configuration Setting Up</a:t>
            </a:r>
          </a:p>
        </p:txBody>
      </p:sp>
      <p:pic>
        <p:nvPicPr>
          <p:cNvPr id="2" name="Picture 1">
            <a:extLst>
              <a:ext uri="{FF2B5EF4-FFF2-40B4-BE49-F238E27FC236}">
                <a16:creationId xmlns:a16="http://schemas.microsoft.com/office/drawing/2014/main" id="{A0572CF1-5D84-0EFE-EF85-B97A66269BD3}"/>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362227" y="1677544"/>
            <a:ext cx="2520000" cy="5040000"/>
          </a:xfrm>
          <a:prstGeom prst="rect">
            <a:avLst/>
          </a:prstGeom>
          <a:ln w="19050">
            <a:solidFill>
              <a:srgbClr val="002060"/>
            </a:solidFill>
          </a:ln>
        </p:spPr>
      </p:pic>
      <p:sp>
        <p:nvSpPr>
          <p:cNvPr id="7" name="TextBox 6">
            <a:extLst>
              <a:ext uri="{FF2B5EF4-FFF2-40B4-BE49-F238E27FC236}">
                <a16:creationId xmlns:a16="http://schemas.microsoft.com/office/drawing/2014/main" id="{B8F8683F-0FFC-E96D-2B94-92F195D91C9A}"/>
              </a:ext>
            </a:extLst>
          </p:cNvPr>
          <p:cNvSpPr txBox="1"/>
          <p:nvPr/>
        </p:nvSpPr>
        <p:spPr>
          <a:xfrm>
            <a:off x="549769" y="639041"/>
            <a:ext cx="11092462" cy="954107"/>
          </a:xfrm>
          <a:prstGeom prst="rect">
            <a:avLst/>
          </a:prstGeom>
          <a:noFill/>
        </p:spPr>
        <p:txBody>
          <a:bodyPr wrap="square">
            <a:spAutoFit/>
          </a:bodyPr>
          <a:lstStyle/>
          <a:p>
            <a:pPr algn="just">
              <a:lnSpc>
                <a:spcPct val="100000"/>
              </a:lnSpc>
            </a:pPr>
            <a:r>
              <a:rPr lang="en-US" sz="1400" b="0" dirty="0">
                <a:solidFill>
                  <a:srgbClr val="002060"/>
                </a:solidFill>
              </a:rPr>
              <a:t>After the SmartTag Serial Number is successfully scanned the following screen will be shown. It will initialize the association process and respectively show the SUCCESS message. </a:t>
            </a:r>
          </a:p>
          <a:p>
            <a:pPr algn="just">
              <a:lnSpc>
                <a:spcPct val="100000"/>
              </a:lnSpc>
            </a:pPr>
            <a:r>
              <a:rPr lang="en-US" sz="1400" b="0" dirty="0">
                <a:solidFill>
                  <a:srgbClr val="002060"/>
                </a:solidFill>
              </a:rPr>
              <a:t>If Scanning Timer reaches 30 seconds open and closes the door again, if this doesn’t help check if the SmartTag and the Magnet are installed correctly. The Cooler Serial Number and SmartTag Serial Number can be seen on the screen. </a:t>
            </a:r>
          </a:p>
        </p:txBody>
      </p:sp>
      <p:pic>
        <p:nvPicPr>
          <p:cNvPr id="8" name="Picture 7">
            <a:extLst>
              <a:ext uri="{FF2B5EF4-FFF2-40B4-BE49-F238E27FC236}">
                <a16:creationId xmlns:a16="http://schemas.microsoft.com/office/drawing/2014/main" id="{6B76B8FD-7EBD-C8CE-76D8-EEB64EBF0F66}"/>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6242229" y="1677544"/>
            <a:ext cx="2520000" cy="5040000"/>
          </a:xfrm>
          <a:prstGeom prst="rect">
            <a:avLst/>
          </a:prstGeom>
          <a:ln w="19050">
            <a:solidFill>
              <a:srgbClr val="002060"/>
            </a:solidFill>
          </a:ln>
        </p:spPr>
      </p:pic>
      <p:pic>
        <p:nvPicPr>
          <p:cNvPr id="10" name="Picture 9">
            <a:extLst>
              <a:ext uri="{FF2B5EF4-FFF2-40B4-BE49-F238E27FC236}">
                <a16:creationId xmlns:a16="http://schemas.microsoft.com/office/drawing/2014/main" id="{C678A8FA-E162-1091-6D47-2B712A91E6A1}"/>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9122231" y="1677544"/>
            <a:ext cx="2520000" cy="5040000"/>
          </a:xfrm>
          <a:prstGeom prst="rect">
            <a:avLst/>
          </a:prstGeom>
          <a:ln w="19050">
            <a:solidFill>
              <a:srgbClr val="002060"/>
            </a:solidFill>
          </a:ln>
        </p:spPr>
      </p:pic>
    </p:spTree>
    <p:extLst>
      <p:ext uri="{BB962C8B-B14F-4D97-AF65-F5344CB8AC3E}">
        <p14:creationId xmlns:p14="http://schemas.microsoft.com/office/powerpoint/2010/main" val="55081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6997817" y="3331328"/>
            <a:ext cx="4597522" cy="52322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r>
              <a:rPr lang="en-US" b="0" dirty="0"/>
              <a:t>After the successful Association There found one verification of installation by Door Opening and Close of the device. </a:t>
            </a:r>
          </a:p>
        </p:txBody>
      </p:sp>
      <p:pic>
        <p:nvPicPr>
          <p:cNvPr id="7" name="Picture 6">
            <a:extLst>
              <a:ext uri="{FF2B5EF4-FFF2-40B4-BE49-F238E27FC236}">
                <a16:creationId xmlns:a16="http://schemas.microsoft.com/office/drawing/2014/main" id="{4C4F3B01-F91A-22E0-0ED4-7E8320A7105E}"/>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916091" y="1072938"/>
            <a:ext cx="2520000" cy="5040000"/>
          </a:xfrm>
          <a:prstGeom prst="rect">
            <a:avLst/>
          </a:prstGeom>
          <a:ln w="19050">
            <a:solidFill>
              <a:srgbClr val="002060"/>
            </a:solidFill>
          </a:ln>
        </p:spPr>
      </p:pic>
      <p:pic>
        <p:nvPicPr>
          <p:cNvPr id="8" name="Picture 7">
            <a:extLst>
              <a:ext uri="{FF2B5EF4-FFF2-40B4-BE49-F238E27FC236}">
                <a16:creationId xmlns:a16="http://schemas.microsoft.com/office/drawing/2014/main" id="{E232271A-5749-3FBF-00CA-3A83B344A55E}"/>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082954" y="1072938"/>
            <a:ext cx="2520000" cy="5040000"/>
          </a:xfrm>
          <a:prstGeom prst="rect">
            <a:avLst/>
          </a:prstGeom>
          <a:ln w="19050">
            <a:solidFill>
              <a:srgbClr val="002060"/>
            </a:solidFill>
          </a:ln>
        </p:spPr>
      </p:pic>
      <p:sp>
        <p:nvSpPr>
          <p:cNvPr id="10" name="Title 1">
            <a:extLst>
              <a:ext uri="{FF2B5EF4-FFF2-40B4-BE49-F238E27FC236}">
                <a16:creationId xmlns:a16="http://schemas.microsoft.com/office/drawing/2014/main" id="{93C4F848-FCBC-853E-80C1-ED0D2985DC91}"/>
              </a:ext>
            </a:extLst>
          </p:cNvPr>
          <p:cNvSpPr>
            <a:spLocks noGrp="1"/>
          </p:cNvSpPr>
          <p:nvPr>
            <p:ph type="title"/>
          </p:nvPr>
        </p:nvSpPr>
        <p:spPr>
          <a:xfrm>
            <a:off x="502877" y="205147"/>
            <a:ext cx="10244660" cy="539915"/>
          </a:xfrm>
        </p:spPr>
        <p:txBody>
          <a:bodyPr>
            <a:normAutofit fontScale="90000"/>
          </a:bodyPr>
          <a:lstStyle/>
          <a:p>
            <a:r>
              <a:rPr lang="en-MY" sz="3600" b="1" dirty="0">
                <a:solidFill>
                  <a:srgbClr val="FFC000"/>
                </a:solidFill>
              </a:rPr>
              <a:t>Association – Verify Association</a:t>
            </a:r>
          </a:p>
        </p:txBody>
      </p:sp>
    </p:spTree>
    <p:extLst>
      <p:ext uri="{BB962C8B-B14F-4D97-AF65-F5344CB8AC3E}">
        <p14:creationId xmlns:p14="http://schemas.microsoft.com/office/powerpoint/2010/main" val="1825156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2115976" y="1596028"/>
            <a:ext cx="2520000" cy="5040000"/>
          </a:xfrm>
          <a:prstGeom prst="rect">
            <a:avLst/>
          </a:prstGeom>
          <a:ln w="19050">
            <a:solidFill>
              <a:srgbClr val="002060"/>
            </a:solidFill>
          </a:ln>
        </p:spPr>
      </p:pic>
      <p:sp>
        <p:nvSpPr>
          <p:cNvPr id="9" name="Title 1">
            <a:extLst>
              <a:ext uri="{FF2B5EF4-FFF2-40B4-BE49-F238E27FC236}">
                <a16:creationId xmlns:a16="http://schemas.microsoft.com/office/drawing/2014/main" id="{B1C19671-6D6F-8B64-F8C8-C9A3A6E80733}"/>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LOGS – </a:t>
            </a:r>
            <a:r>
              <a:rPr lang="en-MY" sz="2700" b="1" dirty="0">
                <a:solidFill>
                  <a:srgbClr val="FFC000"/>
                </a:solidFill>
              </a:rPr>
              <a:t>Upload Association Data</a:t>
            </a:r>
          </a:p>
        </p:txBody>
      </p:sp>
      <p:pic>
        <p:nvPicPr>
          <p:cNvPr id="2" name="Picture 1">
            <a:extLst>
              <a:ext uri="{FF2B5EF4-FFF2-40B4-BE49-F238E27FC236}">
                <a16:creationId xmlns:a16="http://schemas.microsoft.com/office/drawing/2014/main" id="{A0572CF1-5D84-0EFE-EF85-B97A66269BD3}"/>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7556026" y="1596028"/>
            <a:ext cx="2520000" cy="5040000"/>
          </a:xfrm>
          <a:prstGeom prst="rect">
            <a:avLst/>
          </a:prstGeom>
          <a:ln w="19050">
            <a:solidFill>
              <a:srgbClr val="002060"/>
            </a:solidFill>
          </a:ln>
        </p:spPr>
      </p:pic>
      <p:sp>
        <p:nvSpPr>
          <p:cNvPr id="5" name="TextBox 4">
            <a:extLst>
              <a:ext uri="{FF2B5EF4-FFF2-40B4-BE49-F238E27FC236}">
                <a16:creationId xmlns:a16="http://schemas.microsoft.com/office/drawing/2014/main" id="{135E5B80-9A17-E81A-6EEC-3685E9969C6F}"/>
              </a:ext>
            </a:extLst>
          </p:cNvPr>
          <p:cNvSpPr txBox="1"/>
          <p:nvPr/>
        </p:nvSpPr>
        <p:spPr>
          <a:xfrm>
            <a:off x="289703" y="595884"/>
            <a:ext cx="11175466" cy="923330"/>
          </a:xfrm>
          <a:prstGeom prst="rect">
            <a:avLst/>
          </a:prstGeom>
          <a:noFill/>
        </p:spPr>
        <p:txBody>
          <a:bodyPr wrap="square">
            <a:spAutoFit/>
          </a:bodyPr>
          <a:lstStyle/>
          <a:p>
            <a:r>
              <a:rPr lang="en-US" dirty="0">
                <a:solidFill>
                  <a:srgbClr val="002060"/>
                </a:solidFill>
              </a:rPr>
              <a:t>To check if all the associated data is uploaded, tap on the hamburger menu in the upper right corner and then tap on </a:t>
            </a:r>
            <a:r>
              <a:rPr lang="en-US" b="1" dirty="0">
                <a:solidFill>
                  <a:srgbClr val="002060"/>
                </a:solidFill>
              </a:rPr>
              <a:t>Upload Association Data</a:t>
            </a:r>
            <a:r>
              <a:rPr lang="en-US" dirty="0">
                <a:solidFill>
                  <a:srgbClr val="002060"/>
                </a:solidFill>
              </a:rPr>
              <a:t>. Once data is uploaded a prompt saying all Association data uploaded was successful. If there is no data for upload a prompt saying that will be shown.</a:t>
            </a:r>
            <a:endParaRPr lang="en-IN" dirty="0">
              <a:solidFill>
                <a:srgbClr val="002060"/>
              </a:solidFill>
            </a:endParaRPr>
          </a:p>
        </p:txBody>
      </p:sp>
    </p:spTree>
    <p:extLst>
      <p:ext uri="{BB962C8B-B14F-4D97-AF65-F5344CB8AC3E}">
        <p14:creationId xmlns:p14="http://schemas.microsoft.com/office/powerpoint/2010/main" val="1843566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444461" y="1596028"/>
            <a:ext cx="2520000" cy="5040000"/>
          </a:xfrm>
          <a:prstGeom prst="rect">
            <a:avLst/>
          </a:prstGeom>
          <a:ln w="19050">
            <a:solidFill>
              <a:srgbClr val="002060"/>
            </a:solidFill>
          </a:ln>
        </p:spPr>
      </p:pic>
      <p:sp>
        <p:nvSpPr>
          <p:cNvPr id="9" name="Title 1">
            <a:extLst>
              <a:ext uri="{FF2B5EF4-FFF2-40B4-BE49-F238E27FC236}">
                <a16:creationId xmlns:a16="http://schemas.microsoft.com/office/drawing/2014/main" id="{B1C19671-6D6F-8B64-F8C8-C9A3A6E80733}"/>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LOGS – </a:t>
            </a:r>
            <a:r>
              <a:rPr lang="en-MY" sz="2700" b="1" dirty="0">
                <a:solidFill>
                  <a:srgbClr val="FFC000"/>
                </a:solidFill>
              </a:rPr>
              <a:t>Success Association Info</a:t>
            </a:r>
          </a:p>
        </p:txBody>
      </p:sp>
      <p:pic>
        <p:nvPicPr>
          <p:cNvPr id="2" name="Picture 1">
            <a:extLst>
              <a:ext uri="{FF2B5EF4-FFF2-40B4-BE49-F238E27FC236}">
                <a16:creationId xmlns:a16="http://schemas.microsoft.com/office/drawing/2014/main" id="{A0572CF1-5D84-0EFE-EF85-B97A66269BD3}"/>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836000" y="1596028"/>
            <a:ext cx="2520000" cy="5040000"/>
          </a:xfrm>
          <a:prstGeom prst="rect">
            <a:avLst/>
          </a:prstGeom>
          <a:ln w="19050">
            <a:solidFill>
              <a:srgbClr val="002060"/>
            </a:solidFill>
          </a:ln>
        </p:spPr>
      </p:pic>
      <p:sp>
        <p:nvSpPr>
          <p:cNvPr id="5" name="TextBox 4">
            <a:extLst>
              <a:ext uri="{FF2B5EF4-FFF2-40B4-BE49-F238E27FC236}">
                <a16:creationId xmlns:a16="http://schemas.microsoft.com/office/drawing/2014/main" id="{135E5B80-9A17-E81A-6EEC-3685E9969C6F}"/>
              </a:ext>
            </a:extLst>
          </p:cNvPr>
          <p:cNvSpPr txBox="1"/>
          <p:nvPr/>
        </p:nvSpPr>
        <p:spPr>
          <a:xfrm>
            <a:off x="289703" y="595884"/>
            <a:ext cx="11175466" cy="646331"/>
          </a:xfrm>
          <a:prstGeom prst="rect">
            <a:avLst/>
          </a:prstGeom>
          <a:noFill/>
        </p:spPr>
        <p:txBody>
          <a:bodyPr wrap="square">
            <a:spAutoFit/>
          </a:bodyPr>
          <a:lstStyle/>
          <a:p>
            <a:pPr algn="just"/>
            <a:r>
              <a:rPr lang="en-US" dirty="0">
                <a:solidFill>
                  <a:srgbClr val="002060"/>
                </a:solidFill>
              </a:rPr>
              <a:t>To check all Successful Associations Info, tap on the hamburger menu in the upper right corner and then tap on </a:t>
            </a:r>
            <a:r>
              <a:rPr lang="en-US" b="1" dirty="0">
                <a:solidFill>
                  <a:srgbClr val="002060"/>
                </a:solidFill>
              </a:rPr>
              <a:t>Success Association Info </a:t>
            </a:r>
            <a:r>
              <a:rPr lang="en-US" dirty="0">
                <a:solidFill>
                  <a:srgbClr val="002060"/>
                </a:solidFill>
              </a:rPr>
              <a:t>and view the button showing details of the association.</a:t>
            </a:r>
            <a:endParaRPr lang="en-IN" dirty="0">
              <a:solidFill>
                <a:srgbClr val="002060"/>
              </a:solidFill>
            </a:endParaRPr>
          </a:p>
        </p:txBody>
      </p:sp>
      <p:pic>
        <p:nvPicPr>
          <p:cNvPr id="7" name="Picture 6">
            <a:extLst>
              <a:ext uri="{FF2B5EF4-FFF2-40B4-BE49-F238E27FC236}">
                <a16:creationId xmlns:a16="http://schemas.microsoft.com/office/drawing/2014/main" id="{B2A04DA9-4047-712C-DB64-8BBB643C9CBA}"/>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8227539" y="1519214"/>
            <a:ext cx="2520000" cy="5040000"/>
          </a:xfrm>
          <a:prstGeom prst="rect">
            <a:avLst/>
          </a:prstGeom>
          <a:ln w="19050">
            <a:solidFill>
              <a:srgbClr val="002060"/>
            </a:solidFill>
          </a:ln>
        </p:spPr>
      </p:pic>
    </p:spTree>
    <p:extLst>
      <p:ext uri="{BB962C8B-B14F-4D97-AF65-F5344CB8AC3E}">
        <p14:creationId xmlns:p14="http://schemas.microsoft.com/office/powerpoint/2010/main" val="464140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2304965" y="1519214"/>
            <a:ext cx="2520000" cy="5040000"/>
          </a:xfrm>
          <a:prstGeom prst="rect">
            <a:avLst/>
          </a:prstGeom>
          <a:ln w="19050">
            <a:solidFill>
              <a:srgbClr val="002060"/>
            </a:solidFill>
          </a:ln>
        </p:spPr>
      </p:pic>
      <p:sp>
        <p:nvSpPr>
          <p:cNvPr id="9" name="Title 1">
            <a:extLst>
              <a:ext uri="{FF2B5EF4-FFF2-40B4-BE49-F238E27FC236}">
                <a16:creationId xmlns:a16="http://schemas.microsoft.com/office/drawing/2014/main" id="{B1C19671-6D6F-8B64-F8C8-C9A3A6E80733}"/>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LOGS – </a:t>
            </a:r>
            <a:r>
              <a:rPr lang="en-MY" sz="2700" b="1" dirty="0">
                <a:solidFill>
                  <a:srgbClr val="FFC000"/>
                </a:solidFill>
              </a:rPr>
              <a:t>Failure Association Info</a:t>
            </a:r>
          </a:p>
        </p:txBody>
      </p:sp>
      <p:pic>
        <p:nvPicPr>
          <p:cNvPr id="2" name="Picture 1">
            <a:extLst>
              <a:ext uri="{FF2B5EF4-FFF2-40B4-BE49-F238E27FC236}">
                <a16:creationId xmlns:a16="http://schemas.microsoft.com/office/drawing/2014/main" id="{A0572CF1-5D84-0EFE-EF85-B97A66269BD3}"/>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7367035" y="1519214"/>
            <a:ext cx="2520000" cy="5040000"/>
          </a:xfrm>
          <a:prstGeom prst="rect">
            <a:avLst/>
          </a:prstGeom>
          <a:ln w="19050">
            <a:solidFill>
              <a:srgbClr val="002060"/>
            </a:solidFill>
          </a:ln>
        </p:spPr>
      </p:pic>
      <p:sp>
        <p:nvSpPr>
          <p:cNvPr id="5" name="TextBox 4">
            <a:extLst>
              <a:ext uri="{FF2B5EF4-FFF2-40B4-BE49-F238E27FC236}">
                <a16:creationId xmlns:a16="http://schemas.microsoft.com/office/drawing/2014/main" id="{135E5B80-9A17-E81A-6EEC-3685E9969C6F}"/>
              </a:ext>
            </a:extLst>
          </p:cNvPr>
          <p:cNvSpPr txBox="1"/>
          <p:nvPr/>
        </p:nvSpPr>
        <p:spPr>
          <a:xfrm>
            <a:off x="289703" y="595884"/>
            <a:ext cx="11175466" cy="646331"/>
          </a:xfrm>
          <a:prstGeom prst="rect">
            <a:avLst/>
          </a:prstGeom>
          <a:noFill/>
        </p:spPr>
        <p:txBody>
          <a:bodyPr wrap="square">
            <a:spAutoFit/>
          </a:bodyPr>
          <a:lstStyle/>
          <a:p>
            <a:pPr algn="just"/>
            <a:r>
              <a:rPr lang="en-US" dirty="0">
                <a:solidFill>
                  <a:srgbClr val="002060"/>
                </a:solidFill>
              </a:rPr>
              <a:t>To check all Failed Associations Info, tap on the hamburger menu in the upper right corner and then tap on </a:t>
            </a:r>
            <a:r>
              <a:rPr lang="en-US" b="1" dirty="0">
                <a:solidFill>
                  <a:srgbClr val="002060"/>
                </a:solidFill>
              </a:rPr>
              <a:t>Failure Association Info</a:t>
            </a:r>
            <a:r>
              <a:rPr lang="en-US" dirty="0">
                <a:solidFill>
                  <a:srgbClr val="002060"/>
                </a:solidFill>
              </a:rPr>
              <a:t>.</a:t>
            </a:r>
            <a:endParaRPr lang="en-IN" dirty="0">
              <a:solidFill>
                <a:srgbClr val="002060"/>
              </a:solidFill>
            </a:endParaRPr>
          </a:p>
        </p:txBody>
      </p:sp>
    </p:spTree>
    <p:extLst>
      <p:ext uri="{BB962C8B-B14F-4D97-AF65-F5344CB8AC3E}">
        <p14:creationId xmlns:p14="http://schemas.microsoft.com/office/powerpoint/2010/main" val="356092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Title 1">
            <a:extLst>
              <a:ext uri="{FF2B5EF4-FFF2-40B4-BE49-F238E27FC236}">
                <a16:creationId xmlns:a16="http://schemas.microsoft.com/office/drawing/2014/main" id="{A3F1454B-DE42-3E0E-C2EF-A2A4CAE97700}"/>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Features</a:t>
            </a:r>
          </a:p>
        </p:txBody>
      </p:sp>
      <p:sp>
        <p:nvSpPr>
          <p:cNvPr id="2" name="Text Box 3">
            <a:extLst>
              <a:ext uri="{FF2B5EF4-FFF2-40B4-BE49-F238E27FC236}">
                <a16:creationId xmlns:a16="http://schemas.microsoft.com/office/drawing/2014/main" id="{2EF413D6-75C3-5F7F-C745-E632D2904A11}"/>
              </a:ext>
            </a:extLst>
          </p:cNvPr>
          <p:cNvSpPr txBox="1">
            <a:spLocks noChangeArrowheads="1"/>
          </p:cNvSpPr>
          <p:nvPr/>
        </p:nvSpPr>
        <p:spPr bwMode="auto">
          <a:xfrm>
            <a:off x="231937" y="733425"/>
            <a:ext cx="11204634" cy="2943563"/>
          </a:xfrm>
          <a:prstGeom prst="rect">
            <a:avLst/>
          </a:prstGeom>
          <a:solidFill>
            <a:schemeClr val="bg1"/>
          </a:solidFill>
        </p:spPr>
        <p:txBody>
          <a:bodyPr wrap="square" anchor="t" anchorCtr="0">
            <a:spAutoFit/>
          </a:bodyPr>
          <a:lstStyle>
            <a:defPPr>
              <a:defRPr lang="en-US"/>
            </a:defPPr>
            <a:lvl1pPr marL="342866" indent="-342866" algn="just">
              <a:buFont typeface="+mj-lt"/>
              <a:buAutoNum type="arabicPeriod"/>
              <a:defRPr sz="14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342900" indent="-342900">
              <a:lnSpc>
                <a:spcPct val="200000"/>
              </a:lnSpc>
              <a:buClr>
                <a:srgbClr val="002060"/>
              </a:buClr>
              <a:buFont typeface="Wingdings" panose="05000000000000000000" pitchFamily="2" charset="2"/>
              <a:buChar char="ü"/>
            </a:pPr>
            <a:r>
              <a:rPr lang="en-US" sz="2400" b="1" dirty="0">
                <a:solidFill>
                  <a:srgbClr val="002060"/>
                </a:solidFill>
              </a:rPr>
              <a:t>Association – </a:t>
            </a:r>
            <a:r>
              <a:rPr lang="en-US" sz="2000" dirty="0">
                <a:solidFill>
                  <a:srgbClr val="002060"/>
                </a:solidFill>
              </a:rPr>
              <a:t>To Associate the Smart Device with the Cooler.</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Success Association Info – </a:t>
            </a:r>
            <a:r>
              <a:rPr lang="en-US" sz="2000" dirty="0">
                <a:solidFill>
                  <a:srgbClr val="002060"/>
                </a:solidFill>
              </a:rPr>
              <a:t>To Show the Successful Association Logs by Date wise with a message.</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Failure Association Info – </a:t>
            </a:r>
            <a:r>
              <a:rPr lang="en-US" sz="2000" dirty="0">
                <a:solidFill>
                  <a:srgbClr val="002060"/>
                </a:solidFill>
              </a:rPr>
              <a:t>To Show the Failure Association Logs by Date wise with a message.</a:t>
            </a:r>
            <a:endParaRPr lang="en-US" sz="2400" dirty="0">
              <a:solidFill>
                <a:srgbClr val="002060"/>
              </a:solidFill>
            </a:endParaRPr>
          </a:p>
          <a:p>
            <a:pPr marL="342900" indent="-342900">
              <a:lnSpc>
                <a:spcPct val="200000"/>
              </a:lnSpc>
              <a:buClr>
                <a:srgbClr val="002060"/>
              </a:buClr>
              <a:buFont typeface="Wingdings" panose="05000000000000000000" pitchFamily="2" charset="2"/>
              <a:buChar char="ü"/>
            </a:pPr>
            <a:r>
              <a:rPr lang="en-US" sz="2400" b="1" dirty="0">
                <a:solidFill>
                  <a:srgbClr val="002060"/>
                </a:solidFill>
              </a:rPr>
              <a:t>Association Overview – </a:t>
            </a:r>
            <a:r>
              <a:rPr lang="en-US" sz="2000" dirty="0">
                <a:solidFill>
                  <a:srgbClr val="002060"/>
                </a:solidFill>
              </a:rPr>
              <a:t>To Show a summary of the Total Number of associations done.</a:t>
            </a:r>
            <a:endParaRPr lang="en-US" sz="2400" dirty="0">
              <a:solidFill>
                <a:srgbClr val="002060"/>
              </a:solidFill>
            </a:endParaRPr>
          </a:p>
        </p:txBody>
      </p:sp>
    </p:spTree>
    <p:extLst>
      <p:ext uri="{BB962C8B-B14F-4D97-AF65-F5344CB8AC3E}">
        <p14:creationId xmlns:p14="http://schemas.microsoft.com/office/powerpoint/2010/main" val="261187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2304966" y="1519214"/>
            <a:ext cx="2520000" cy="5040000"/>
          </a:xfrm>
          <a:prstGeom prst="rect">
            <a:avLst/>
          </a:prstGeom>
          <a:ln w="19050">
            <a:solidFill>
              <a:srgbClr val="002060"/>
            </a:solidFill>
          </a:ln>
        </p:spPr>
      </p:pic>
      <p:sp>
        <p:nvSpPr>
          <p:cNvPr id="9" name="Title 1">
            <a:extLst>
              <a:ext uri="{FF2B5EF4-FFF2-40B4-BE49-F238E27FC236}">
                <a16:creationId xmlns:a16="http://schemas.microsoft.com/office/drawing/2014/main" id="{B1C19671-6D6F-8B64-F8C8-C9A3A6E80733}"/>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LOGS – </a:t>
            </a:r>
            <a:r>
              <a:rPr lang="en-MY" sz="2700" b="1" dirty="0">
                <a:solidFill>
                  <a:srgbClr val="FFC000"/>
                </a:solidFill>
              </a:rPr>
              <a:t>Association Overview</a:t>
            </a:r>
          </a:p>
        </p:txBody>
      </p:sp>
      <p:pic>
        <p:nvPicPr>
          <p:cNvPr id="2" name="Picture 1">
            <a:extLst>
              <a:ext uri="{FF2B5EF4-FFF2-40B4-BE49-F238E27FC236}">
                <a16:creationId xmlns:a16="http://schemas.microsoft.com/office/drawing/2014/main" id="{A0572CF1-5D84-0EFE-EF85-B97A66269BD3}"/>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7367034" y="1519214"/>
            <a:ext cx="2520000" cy="5040000"/>
          </a:xfrm>
          <a:prstGeom prst="rect">
            <a:avLst/>
          </a:prstGeom>
          <a:ln w="19050">
            <a:solidFill>
              <a:srgbClr val="002060"/>
            </a:solidFill>
          </a:ln>
        </p:spPr>
      </p:pic>
      <p:sp>
        <p:nvSpPr>
          <p:cNvPr id="5" name="TextBox 4">
            <a:extLst>
              <a:ext uri="{FF2B5EF4-FFF2-40B4-BE49-F238E27FC236}">
                <a16:creationId xmlns:a16="http://schemas.microsoft.com/office/drawing/2014/main" id="{135E5B80-9A17-E81A-6EEC-3685E9969C6F}"/>
              </a:ext>
            </a:extLst>
          </p:cNvPr>
          <p:cNvSpPr txBox="1"/>
          <p:nvPr/>
        </p:nvSpPr>
        <p:spPr>
          <a:xfrm>
            <a:off x="289703" y="595884"/>
            <a:ext cx="11175466" cy="646331"/>
          </a:xfrm>
          <a:prstGeom prst="rect">
            <a:avLst/>
          </a:prstGeom>
          <a:noFill/>
        </p:spPr>
        <p:txBody>
          <a:bodyPr wrap="square">
            <a:spAutoFit/>
          </a:bodyPr>
          <a:lstStyle/>
          <a:p>
            <a:pPr algn="just"/>
            <a:r>
              <a:rPr lang="en-US" dirty="0">
                <a:solidFill>
                  <a:srgbClr val="002060"/>
                </a:solidFill>
              </a:rPr>
              <a:t>To check the Associations Overview, tap on the hamburger menu in the upper right corner and then tap on </a:t>
            </a:r>
            <a:r>
              <a:rPr lang="en-US" b="1" dirty="0">
                <a:solidFill>
                  <a:srgbClr val="002060"/>
                </a:solidFill>
              </a:rPr>
              <a:t>Association Overview</a:t>
            </a:r>
            <a:r>
              <a:rPr lang="en-US" dirty="0">
                <a:solidFill>
                  <a:srgbClr val="002060"/>
                </a:solidFill>
              </a:rPr>
              <a:t>.</a:t>
            </a:r>
            <a:endParaRPr lang="en-IN" dirty="0">
              <a:solidFill>
                <a:srgbClr val="002060"/>
              </a:solidFill>
            </a:endParaRPr>
          </a:p>
        </p:txBody>
      </p:sp>
    </p:spTree>
    <p:extLst>
      <p:ext uri="{BB962C8B-B14F-4D97-AF65-F5344CB8AC3E}">
        <p14:creationId xmlns:p14="http://schemas.microsoft.com/office/powerpoint/2010/main" val="358335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6" name="Title 1">
            <a:extLst>
              <a:ext uri="{FF2B5EF4-FFF2-40B4-BE49-F238E27FC236}">
                <a16:creationId xmlns:a16="http://schemas.microsoft.com/office/drawing/2014/main" id="{B6247EEB-6A45-314E-8515-B6142F5AC199}"/>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FFC000"/>
                </a:solidFill>
              </a:rPr>
              <a:t>MESSAGES – OK/Success Messages</a:t>
            </a:r>
            <a:endParaRPr lang="en-MY" sz="3600" b="1" dirty="0">
              <a:solidFill>
                <a:srgbClr val="FFC000"/>
              </a:solidFill>
            </a:endParaRPr>
          </a:p>
        </p:txBody>
      </p:sp>
      <p:graphicFrame>
        <p:nvGraphicFramePr>
          <p:cNvPr id="2" name="Table 1">
            <a:extLst>
              <a:ext uri="{FF2B5EF4-FFF2-40B4-BE49-F238E27FC236}">
                <a16:creationId xmlns:a16="http://schemas.microsoft.com/office/drawing/2014/main" id="{71B00E85-07E6-0D8D-B9D3-C1A143084F6D}"/>
              </a:ext>
            </a:extLst>
          </p:cNvPr>
          <p:cNvGraphicFramePr>
            <a:graphicFrameLocks noGrp="1"/>
          </p:cNvGraphicFramePr>
          <p:nvPr>
            <p:extLst>
              <p:ext uri="{D42A27DB-BD31-4B8C-83A1-F6EECF244321}">
                <p14:modId xmlns:p14="http://schemas.microsoft.com/office/powerpoint/2010/main" val="2524121379"/>
              </p:ext>
            </p:extLst>
          </p:nvPr>
        </p:nvGraphicFramePr>
        <p:xfrm>
          <a:off x="562650" y="909421"/>
          <a:ext cx="11032690" cy="5405655"/>
        </p:xfrm>
        <a:graphic>
          <a:graphicData uri="http://schemas.openxmlformats.org/drawingml/2006/table">
            <a:tbl>
              <a:tblPr firstRow="1" firstCol="1" bandRow="1">
                <a:tableStyleId>{3B4B98B0-60AC-42C2-AFA5-B58CD77FA1E5}</a:tableStyleId>
              </a:tblPr>
              <a:tblGrid>
                <a:gridCol w="4135784">
                  <a:extLst>
                    <a:ext uri="{9D8B030D-6E8A-4147-A177-3AD203B41FA5}">
                      <a16:colId xmlns:a16="http://schemas.microsoft.com/office/drawing/2014/main" val="472277969"/>
                    </a:ext>
                  </a:extLst>
                </a:gridCol>
                <a:gridCol w="2336334">
                  <a:extLst>
                    <a:ext uri="{9D8B030D-6E8A-4147-A177-3AD203B41FA5}">
                      <a16:colId xmlns:a16="http://schemas.microsoft.com/office/drawing/2014/main" val="3902329535"/>
                    </a:ext>
                  </a:extLst>
                </a:gridCol>
                <a:gridCol w="4560572">
                  <a:extLst>
                    <a:ext uri="{9D8B030D-6E8A-4147-A177-3AD203B41FA5}">
                      <a16:colId xmlns:a16="http://schemas.microsoft.com/office/drawing/2014/main" val="4212446606"/>
                    </a:ext>
                  </a:extLst>
                </a:gridCol>
              </a:tblGrid>
              <a:tr h="1081131">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Detailed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a:solidFill>
                            <a:srgbClr val="002060"/>
                          </a:solidFill>
                          <a:effectLst/>
                        </a:rPr>
                        <a:t>Short Message</a:t>
                      </a:r>
                      <a:endParaRPr lang="en-IN" sz="200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User Story</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555563113"/>
                  </a:ext>
                </a:extLst>
              </a:tr>
              <a:tr h="1081131">
                <a:tc>
                  <a:txBody>
                    <a:bodyPr/>
                    <a:lstStyle/>
                    <a:p>
                      <a:pPr algn="just">
                        <a:lnSpc>
                          <a:spcPct val="115000"/>
                        </a:lnSpc>
                        <a:spcAft>
                          <a:spcPts val="1000"/>
                        </a:spcAft>
                      </a:pPr>
                      <a:r>
                        <a:rPr lang="en-US" sz="1600" dirty="0">
                          <a:solidFill>
                            <a:srgbClr val="002060"/>
                          </a:solidFill>
                          <a:effectLst/>
                        </a:rPr>
                        <a:t>No Association Data Is Available For Upload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when there is no data for upload.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935625288"/>
                  </a:ext>
                </a:extLst>
              </a:tr>
              <a:tr h="1081131">
                <a:tc>
                  <a:txBody>
                    <a:bodyPr/>
                    <a:lstStyle/>
                    <a:p>
                      <a:pPr algn="just">
                        <a:lnSpc>
                          <a:spcPct val="115000"/>
                        </a:lnSpc>
                        <a:spcAft>
                          <a:spcPts val="1000"/>
                        </a:spcAft>
                      </a:pPr>
                      <a:r>
                        <a:rPr lang="en-US" sz="1600" dirty="0">
                          <a:solidFill>
                            <a:srgbClr val="002060"/>
                          </a:solidFill>
                          <a:effectLst/>
                        </a:rPr>
                        <a:t>All Association Data Was Uploaded Successfully </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when all association data is uploaded.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4206860399"/>
                  </a:ext>
                </a:extLst>
              </a:tr>
              <a:tr h="1081131">
                <a:tc>
                  <a:txBody>
                    <a:bodyPr/>
                    <a:lstStyle/>
                    <a:p>
                      <a:pPr algn="just">
                        <a:lnSpc>
                          <a:spcPct val="115000"/>
                        </a:lnSpc>
                        <a:spcAft>
                          <a:spcPts val="1000"/>
                        </a:spcAft>
                      </a:pPr>
                      <a:r>
                        <a:rPr lang="en-US" sz="1600" dirty="0">
                          <a:solidFill>
                            <a:srgbClr val="002060"/>
                          </a:solidFill>
                          <a:effectLst/>
                        </a:rPr>
                        <a:t>There Are No Failed Associations</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on the failure association info screen when there are no associations that have failed.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889441737"/>
                  </a:ext>
                </a:extLst>
              </a:tr>
              <a:tr h="1081131">
                <a:tc>
                  <a:txBody>
                    <a:bodyPr/>
                    <a:lstStyle/>
                    <a:p>
                      <a:pPr algn="just">
                        <a:lnSpc>
                          <a:spcPct val="115000"/>
                        </a:lnSpc>
                        <a:spcAft>
                          <a:spcPts val="1000"/>
                        </a:spcAft>
                      </a:pPr>
                      <a:r>
                        <a:rPr lang="en-US" sz="1600" dirty="0">
                          <a:solidFill>
                            <a:srgbClr val="002060"/>
                          </a:solidFill>
                          <a:effectLst/>
                        </a:rPr>
                        <a:t>Smart Device &lt;SD SN&gt; Is Associated Successfully To Cooler &lt;Cooler SN&gt;</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 </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after successful association.</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127280165"/>
                  </a:ext>
                </a:extLst>
              </a:tr>
            </a:tbl>
          </a:graphicData>
        </a:graphic>
      </p:graphicFrame>
    </p:spTree>
    <p:extLst>
      <p:ext uri="{BB962C8B-B14F-4D97-AF65-F5344CB8AC3E}">
        <p14:creationId xmlns:p14="http://schemas.microsoft.com/office/powerpoint/2010/main" val="3850660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6" name="Title 1">
            <a:extLst>
              <a:ext uri="{FF2B5EF4-FFF2-40B4-BE49-F238E27FC236}">
                <a16:creationId xmlns:a16="http://schemas.microsoft.com/office/drawing/2014/main" id="{B6247EEB-6A45-314E-8515-B6142F5AC199}"/>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FFC000"/>
                </a:solidFill>
              </a:rPr>
              <a:t>MESSAGES – ALERTS Messages</a:t>
            </a:r>
            <a:endParaRPr lang="en-MY" sz="3600" b="1" dirty="0">
              <a:solidFill>
                <a:srgbClr val="FFC000"/>
              </a:solidFill>
            </a:endParaRPr>
          </a:p>
        </p:txBody>
      </p:sp>
      <p:graphicFrame>
        <p:nvGraphicFramePr>
          <p:cNvPr id="3" name="Table 2">
            <a:extLst>
              <a:ext uri="{FF2B5EF4-FFF2-40B4-BE49-F238E27FC236}">
                <a16:creationId xmlns:a16="http://schemas.microsoft.com/office/drawing/2014/main" id="{79FECD65-F66A-5D8F-C267-D60A27139D83}"/>
              </a:ext>
            </a:extLst>
          </p:cNvPr>
          <p:cNvGraphicFramePr>
            <a:graphicFrameLocks noGrp="1"/>
          </p:cNvGraphicFramePr>
          <p:nvPr>
            <p:extLst>
              <p:ext uri="{D42A27DB-BD31-4B8C-83A1-F6EECF244321}">
                <p14:modId xmlns:p14="http://schemas.microsoft.com/office/powerpoint/2010/main" val="3668220148"/>
              </p:ext>
            </p:extLst>
          </p:nvPr>
        </p:nvGraphicFramePr>
        <p:xfrm>
          <a:off x="501405" y="846910"/>
          <a:ext cx="11093934" cy="5760000"/>
        </p:xfrm>
        <a:graphic>
          <a:graphicData uri="http://schemas.openxmlformats.org/drawingml/2006/table">
            <a:tbl>
              <a:tblPr firstRow="1" firstCol="1" bandRow="1">
                <a:tableStyleId>{3B4B98B0-60AC-42C2-AFA5-B58CD77FA1E5}</a:tableStyleId>
              </a:tblPr>
              <a:tblGrid>
                <a:gridCol w="4158742">
                  <a:extLst>
                    <a:ext uri="{9D8B030D-6E8A-4147-A177-3AD203B41FA5}">
                      <a16:colId xmlns:a16="http://schemas.microsoft.com/office/drawing/2014/main" val="2883283706"/>
                    </a:ext>
                  </a:extLst>
                </a:gridCol>
                <a:gridCol w="2349304">
                  <a:extLst>
                    <a:ext uri="{9D8B030D-6E8A-4147-A177-3AD203B41FA5}">
                      <a16:colId xmlns:a16="http://schemas.microsoft.com/office/drawing/2014/main" val="3212392853"/>
                    </a:ext>
                  </a:extLst>
                </a:gridCol>
                <a:gridCol w="4585888">
                  <a:extLst>
                    <a:ext uri="{9D8B030D-6E8A-4147-A177-3AD203B41FA5}">
                      <a16:colId xmlns:a16="http://schemas.microsoft.com/office/drawing/2014/main" val="1697379584"/>
                    </a:ext>
                  </a:extLst>
                </a:gridCol>
              </a:tblGrid>
              <a:tr h="720000">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Detailed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a:solidFill>
                            <a:srgbClr val="002060"/>
                          </a:solidFill>
                          <a:effectLst/>
                        </a:rPr>
                        <a:t>Short Message</a:t>
                      </a:r>
                      <a:endParaRPr lang="en-IN" sz="1600" b="1" kern="1200" cap="all">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a:solidFill>
                            <a:srgbClr val="002060"/>
                          </a:solidFill>
                          <a:effectLst/>
                        </a:rPr>
                        <a:t>User Story</a:t>
                      </a:r>
                      <a:endParaRPr lang="en-IN" sz="1600" b="1" kern="1200" cap="all">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913452450"/>
                  </a:ext>
                </a:extLst>
              </a:tr>
              <a:tr h="720000">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You Must Upload Association Data In Order To Logout</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a:solidFill>
                            <a:srgbClr val="002060"/>
                          </a:solidFill>
                          <a:effectLst/>
                        </a:rPr>
                        <a:t>Alert 50</a:t>
                      </a:r>
                      <a:endParaRPr lang="en-IN" sz="1600" b="1" kern="1200" cap="all">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when the user presses logout but offline associated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353962415"/>
                  </a:ext>
                </a:extLst>
              </a:tr>
              <a:tr h="720000">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Do You Want To Upload Association Data To Avoid Missing Data?</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a:solidFill>
                            <a:srgbClr val="002060"/>
                          </a:solidFill>
                          <a:effectLst/>
                        </a:rPr>
                        <a:t>Alert 51</a:t>
                      </a:r>
                      <a:endParaRPr lang="en-IN" sz="1600" b="1" kern="1200" cap="all">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offline associated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4271587399"/>
                  </a:ext>
                </a:extLst>
              </a:tr>
              <a:tr h="720000">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Please Select What Smart Device You Want To Associate</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52</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the user does not select any device option for the association.</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778097021"/>
                  </a:ext>
                </a:extLst>
              </a:tr>
              <a:tr h="720000">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No Associations Were Uploaded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53</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successful association info when no successful info is there.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832846428"/>
                  </a:ext>
                </a:extLst>
              </a:tr>
              <a:tr h="720000">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Cooler Serial Number Is Not Scanned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a:solidFill>
                            <a:srgbClr val="002060"/>
                          </a:solidFill>
                          <a:effectLst/>
                        </a:rPr>
                        <a:t>Alert 54</a:t>
                      </a:r>
                      <a:endParaRPr lang="en-IN" sz="1600" b="1" kern="1200" cap="all">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cooler SN screen when the user canceled the barcode reading.</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252244179"/>
                  </a:ext>
                </a:extLst>
              </a:tr>
              <a:tr h="720000">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Smart Device Serial Number Is Not Scanned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a:solidFill>
                            <a:srgbClr val="002060"/>
                          </a:solidFill>
                          <a:effectLst/>
                        </a:rPr>
                        <a:t>Alert 55</a:t>
                      </a:r>
                      <a:endParaRPr lang="en-IN" sz="1600" b="1" kern="1200" cap="all">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smart device SN screen when the user canceled the barcode reading.</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750420672"/>
                  </a:ext>
                </a:extLst>
              </a:tr>
              <a:tr h="720000">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You Must Upload Association Data</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56</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offline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909602887"/>
                  </a:ext>
                </a:extLst>
              </a:tr>
            </a:tbl>
          </a:graphicData>
        </a:graphic>
      </p:graphicFrame>
    </p:spTree>
    <p:extLst>
      <p:ext uri="{BB962C8B-B14F-4D97-AF65-F5344CB8AC3E}">
        <p14:creationId xmlns:p14="http://schemas.microsoft.com/office/powerpoint/2010/main" val="1429428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6" name="Title 1">
            <a:extLst>
              <a:ext uri="{FF2B5EF4-FFF2-40B4-BE49-F238E27FC236}">
                <a16:creationId xmlns:a16="http://schemas.microsoft.com/office/drawing/2014/main" id="{B6247EEB-6A45-314E-8515-B6142F5AC199}"/>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FFC000"/>
                </a:solidFill>
              </a:rPr>
              <a:t>MESSAGES – ERROR Messages</a:t>
            </a:r>
            <a:endParaRPr lang="en-MY" sz="3600" b="1" dirty="0">
              <a:solidFill>
                <a:srgbClr val="FFC000"/>
              </a:solidFill>
            </a:endParaRPr>
          </a:p>
        </p:txBody>
      </p:sp>
      <p:graphicFrame>
        <p:nvGraphicFramePr>
          <p:cNvPr id="5" name="Table 4">
            <a:extLst>
              <a:ext uri="{FF2B5EF4-FFF2-40B4-BE49-F238E27FC236}">
                <a16:creationId xmlns:a16="http://schemas.microsoft.com/office/drawing/2014/main" id="{35A7C5DA-D3F2-5C38-D84A-04FF8C9C9297}"/>
              </a:ext>
            </a:extLst>
          </p:cNvPr>
          <p:cNvGraphicFramePr>
            <a:graphicFrameLocks noGrp="1"/>
          </p:cNvGraphicFramePr>
          <p:nvPr>
            <p:extLst>
              <p:ext uri="{D42A27DB-BD31-4B8C-83A1-F6EECF244321}">
                <p14:modId xmlns:p14="http://schemas.microsoft.com/office/powerpoint/2010/main" val="3321893672"/>
              </p:ext>
            </p:extLst>
          </p:nvPr>
        </p:nvGraphicFramePr>
        <p:xfrm>
          <a:off x="424669" y="807064"/>
          <a:ext cx="11170670" cy="5850987"/>
        </p:xfrm>
        <a:graphic>
          <a:graphicData uri="http://schemas.openxmlformats.org/drawingml/2006/table">
            <a:tbl>
              <a:tblPr firstRow="1" firstCol="1" bandRow="1">
                <a:tableStyleId>{3B4B98B0-60AC-42C2-AFA5-B58CD77FA1E5}</a:tableStyleId>
              </a:tblPr>
              <a:tblGrid>
                <a:gridCol w="4187507">
                  <a:extLst>
                    <a:ext uri="{9D8B030D-6E8A-4147-A177-3AD203B41FA5}">
                      <a16:colId xmlns:a16="http://schemas.microsoft.com/office/drawing/2014/main" val="2602938230"/>
                    </a:ext>
                  </a:extLst>
                </a:gridCol>
                <a:gridCol w="2365555">
                  <a:extLst>
                    <a:ext uri="{9D8B030D-6E8A-4147-A177-3AD203B41FA5}">
                      <a16:colId xmlns:a16="http://schemas.microsoft.com/office/drawing/2014/main" val="108513614"/>
                    </a:ext>
                  </a:extLst>
                </a:gridCol>
                <a:gridCol w="4617608">
                  <a:extLst>
                    <a:ext uri="{9D8B030D-6E8A-4147-A177-3AD203B41FA5}">
                      <a16:colId xmlns:a16="http://schemas.microsoft.com/office/drawing/2014/main" val="927632980"/>
                    </a:ext>
                  </a:extLst>
                </a:gridCol>
              </a:tblGrid>
              <a:tr h="475670">
                <a:tc>
                  <a:txBody>
                    <a:bodyPr/>
                    <a:lstStyle/>
                    <a:p>
                      <a:pPr algn="ctr">
                        <a:lnSpc>
                          <a:spcPct val="110000"/>
                        </a:lnSpc>
                        <a:spcBef>
                          <a:spcPts val="450"/>
                        </a:spcBef>
                        <a:spcAft>
                          <a:spcPts val="270"/>
                        </a:spcAft>
                        <a:tabLst>
                          <a:tab pos="-914400" algn="l"/>
                          <a:tab pos="-457200" algn="l"/>
                          <a:tab pos="1828800" algn="l"/>
                        </a:tabLst>
                      </a:pPr>
                      <a:r>
                        <a:rPr lang="en-US" sz="1400" cap="all">
                          <a:solidFill>
                            <a:srgbClr val="002060"/>
                          </a:solidFill>
                          <a:effectLst/>
                        </a:rPr>
                        <a:t>Detailed Message</a:t>
                      </a:r>
                      <a:endParaRPr lang="en-IN" sz="140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a:solidFill>
                            <a:srgbClr val="002060"/>
                          </a:solidFill>
                          <a:effectLst/>
                        </a:rPr>
                        <a:t>Short Message</a:t>
                      </a:r>
                      <a:endParaRPr lang="en-IN" sz="140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a:solidFill>
                            <a:srgbClr val="002060"/>
                          </a:solidFill>
                          <a:effectLst/>
                        </a:rPr>
                        <a:t>User Story</a:t>
                      </a:r>
                      <a:endParaRPr lang="en-IN" sz="140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518457182"/>
                  </a:ext>
                </a:extLst>
              </a:tr>
              <a:tr h="475670">
                <a:tc>
                  <a:txBody>
                    <a:bodyPr/>
                    <a:lstStyle/>
                    <a:p>
                      <a:pPr algn="just">
                        <a:lnSpc>
                          <a:spcPct val="115000"/>
                        </a:lnSpc>
                        <a:spcAft>
                          <a:spcPts val="1000"/>
                        </a:spcAft>
                      </a:pPr>
                      <a:r>
                        <a:rPr lang="en-US" sz="1200" dirty="0">
                          <a:solidFill>
                            <a:srgbClr val="002060"/>
                          </a:solidFill>
                          <a:effectLst/>
                        </a:rPr>
                        <a:t>The Barcode Scanner Is Not Supported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50</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scan cooler SN and scan smart device SN screen if the cell phone does not support the barcode scanner.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626508467"/>
                  </a:ext>
                </a:extLst>
              </a:tr>
              <a:tr h="475670">
                <a:tc>
                  <a:txBody>
                    <a:bodyPr/>
                    <a:lstStyle/>
                    <a:p>
                      <a:pPr algn="just">
                        <a:lnSpc>
                          <a:spcPct val="115000"/>
                        </a:lnSpc>
                        <a:spcAft>
                          <a:spcPts val="1000"/>
                        </a:spcAft>
                      </a:pPr>
                      <a:r>
                        <a:rPr lang="en-US" sz="1200" dirty="0">
                          <a:solidFill>
                            <a:srgbClr val="002060"/>
                          </a:solidFill>
                          <a:effectLst/>
                        </a:rPr>
                        <a:t>Smart Device Is Not Available For Association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51</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scan smart device SN screen when smart device not found in unassigned list.</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3530067761"/>
                  </a:ext>
                </a:extLst>
              </a:tr>
              <a:tr h="475670">
                <a:tc>
                  <a:txBody>
                    <a:bodyPr/>
                    <a:lstStyle/>
                    <a:p>
                      <a:pPr algn="just">
                        <a:lnSpc>
                          <a:spcPct val="115000"/>
                        </a:lnSpc>
                        <a:spcAft>
                          <a:spcPts val="1000"/>
                        </a:spcAft>
                      </a:pPr>
                      <a:r>
                        <a:rPr lang="en-US" sz="1200" dirty="0">
                          <a:solidFill>
                            <a:srgbClr val="002060"/>
                          </a:solidFill>
                          <a:effectLst/>
                        </a:rPr>
                        <a:t>Smart Device Is Already Associated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52</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smart device SN screen if the smart device is already associated.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691461134"/>
                  </a:ext>
                </a:extLst>
              </a:tr>
              <a:tr h="475670">
                <a:tc>
                  <a:txBody>
                    <a:bodyPr/>
                    <a:lstStyle/>
                    <a:p>
                      <a:pPr algn="just">
                        <a:lnSpc>
                          <a:spcPct val="115000"/>
                        </a:lnSpc>
                        <a:spcAft>
                          <a:spcPts val="1000"/>
                        </a:spcAft>
                      </a:pPr>
                      <a:r>
                        <a:rPr lang="en-US" sz="1200" dirty="0">
                          <a:solidFill>
                            <a:srgbClr val="002060"/>
                          </a:solidFill>
                          <a:effectLst/>
                        </a:rPr>
                        <a:t>Smart Device Serial Number Is Not Valid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53</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smart device SN screen if the smart device SN is not valid.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699309181"/>
                  </a:ext>
                </a:extLst>
              </a:tr>
              <a:tr h="475670">
                <a:tc>
                  <a:txBody>
                    <a:bodyPr/>
                    <a:lstStyle/>
                    <a:p>
                      <a:pPr algn="just">
                        <a:lnSpc>
                          <a:spcPct val="115000"/>
                        </a:lnSpc>
                        <a:spcAft>
                          <a:spcPts val="1000"/>
                        </a:spcAft>
                      </a:pPr>
                      <a:r>
                        <a:rPr lang="en-US" sz="1200" dirty="0">
                          <a:solidFill>
                            <a:srgbClr val="002060"/>
                          </a:solidFill>
                          <a:effectLst/>
                        </a:rPr>
                        <a:t>Cooler Serial Number Was Not Scanned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54</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scan cooler SN when the user cancels the barcode scanning or any issue while barcode scanning arises.</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416254757"/>
                  </a:ext>
                </a:extLst>
              </a:tr>
              <a:tr h="475670">
                <a:tc>
                  <a:txBody>
                    <a:bodyPr/>
                    <a:lstStyle/>
                    <a:p>
                      <a:pPr algn="just">
                        <a:lnSpc>
                          <a:spcPct val="115000"/>
                        </a:lnSpc>
                        <a:spcAft>
                          <a:spcPts val="1000"/>
                        </a:spcAft>
                      </a:pPr>
                      <a:r>
                        <a:rPr lang="en-US" sz="1200" dirty="0">
                          <a:solidFill>
                            <a:srgbClr val="002060"/>
                          </a:solidFill>
                          <a:effectLst/>
                        </a:rPr>
                        <a:t>Cooler Has Another Device Associated To It</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55</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cooler SN screen if the cooler has a smart device already associated with it.</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750002210"/>
                  </a:ext>
                </a:extLst>
              </a:tr>
              <a:tr h="475670">
                <a:tc>
                  <a:txBody>
                    <a:bodyPr/>
                    <a:lstStyle/>
                    <a:p>
                      <a:pPr algn="just">
                        <a:lnSpc>
                          <a:spcPct val="115000"/>
                        </a:lnSpc>
                        <a:spcAft>
                          <a:spcPts val="1000"/>
                        </a:spcAft>
                      </a:pPr>
                      <a:r>
                        <a:rPr lang="en-US" sz="1200" dirty="0">
                          <a:solidFill>
                            <a:srgbClr val="002060"/>
                          </a:solidFill>
                          <a:effectLst/>
                        </a:rPr>
                        <a:t>Please Enter Cooler Serial Number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56</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cooler SN screen when in manual mode for cooler SN and the user presses the save button without entering the cooler SN.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358434123"/>
                  </a:ext>
                </a:extLst>
              </a:tr>
              <a:tr h="475670">
                <a:tc>
                  <a:txBody>
                    <a:bodyPr/>
                    <a:lstStyle/>
                    <a:p>
                      <a:pPr algn="just">
                        <a:lnSpc>
                          <a:spcPct val="115000"/>
                        </a:lnSpc>
                        <a:spcAft>
                          <a:spcPts val="1000"/>
                        </a:spcAft>
                      </a:pPr>
                      <a:r>
                        <a:rPr lang="en-US" sz="1200" dirty="0">
                          <a:solidFill>
                            <a:srgbClr val="002060"/>
                          </a:solidFill>
                          <a:effectLst/>
                        </a:rPr>
                        <a:t>Please Enter Smart Device Serial Number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57</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smart device SN screen when in manual mode for smart device SN and the user presses the save button without entering the smart device SN.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869072343"/>
                  </a:ext>
                </a:extLst>
              </a:tr>
              <a:tr h="475670">
                <a:tc>
                  <a:txBody>
                    <a:bodyPr/>
                    <a:lstStyle/>
                    <a:p>
                      <a:pPr algn="just">
                        <a:lnSpc>
                          <a:spcPct val="115000"/>
                        </a:lnSpc>
                        <a:spcAft>
                          <a:spcPts val="1000"/>
                        </a:spcAft>
                      </a:pPr>
                      <a:r>
                        <a:rPr lang="en-US" sz="1200" dirty="0">
                          <a:solidFill>
                            <a:srgbClr val="002060"/>
                          </a:solidFill>
                          <a:effectLst/>
                        </a:rPr>
                        <a:t>Smart Device Configuration Failed, Please Try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58</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association screen when a command fails.</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3371142250"/>
                  </a:ext>
                </a:extLst>
              </a:tr>
              <a:tr h="475670">
                <a:tc>
                  <a:txBody>
                    <a:bodyPr/>
                    <a:lstStyle/>
                    <a:p>
                      <a:pPr algn="just">
                        <a:lnSpc>
                          <a:spcPct val="115000"/>
                        </a:lnSpc>
                        <a:spcAft>
                          <a:spcPts val="1000"/>
                        </a:spcAft>
                      </a:pPr>
                      <a:r>
                        <a:rPr lang="en-US" sz="1200" dirty="0">
                          <a:solidFill>
                            <a:srgbClr val="002060"/>
                          </a:solidFill>
                          <a:effectLst/>
                        </a:rPr>
                        <a:t>Smart Device Configuration File Missing</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59</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association screen when configuration JSON missing for the smart device.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396120710"/>
                  </a:ext>
                </a:extLst>
              </a:tr>
              <a:tr h="475670">
                <a:tc>
                  <a:txBody>
                    <a:bodyPr/>
                    <a:lstStyle/>
                    <a:p>
                      <a:pPr algn="just">
                        <a:lnSpc>
                          <a:spcPct val="115000"/>
                        </a:lnSpc>
                        <a:spcAft>
                          <a:spcPts val="1000"/>
                        </a:spcAft>
                      </a:pPr>
                      <a:r>
                        <a:rPr lang="en-US" sz="1200" dirty="0">
                          <a:solidFill>
                            <a:srgbClr val="002060"/>
                          </a:solidFill>
                          <a:effectLst/>
                        </a:rPr>
                        <a:t>Not All Association Data Was Uploaded Successfully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60</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when some associations failed to be uploaded.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887578835"/>
                  </a:ext>
                </a:extLst>
              </a:tr>
            </a:tbl>
          </a:graphicData>
        </a:graphic>
      </p:graphicFrame>
    </p:spTree>
    <p:extLst>
      <p:ext uri="{BB962C8B-B14F-4D97-AF65-F5344CB8AC3E}">
        <p14:creationId xmlns:p14="http://schemas.microsoft.com/office/powerpoint/2010/main" val="1332767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graphicFrame>
        <p:nvGraphicFramePr>
          <p:cNvPr id="8" name="Table 7">
            <a:extLst>
              <a:ext uri="{FF2B5EF4-FFF2-40B4-BE49-F238E27FC236}">
                <a16:creationId xmlns:a16="http://schemas.microsoft.com/office/drawing/2014/main" id="{35CB636E-BC13-D39D-586F-79DEF93B720F}"/>
              </a:ext>
            </a:extLst>
          </p:cNvPr>
          <p:cNvGraphicFramePr>
            <a:graphicFrameLocks noGrp="1"/>
          </p:cNvGraphicFramePr>
          <p:nvPr>
            <p:extLst>
              <p:ext uri="{D42A27DB-BD31-4B8C-83A1-F6EECF244321}">
                <p14:modId xmlns:p14="http://schemas.microsoft.com/office/powerpoint/2010/main" val="3833808087"/>
              </p:ext>
            </p:extLst>
          </p:nvPr>
        </p:nvGraphicFramePr>
        <p:xfrm>
          <a:off x="447675" y="650763"/>
          <a:ext cx="11147665" cy="6101938"/>
        </p:xfrm>
        <a:graphic>
          <a:graphicData uri="http://schemas.openxmlformats.org/drawingml/2006/table">
            <a:tbl>
              <a:tblPr firstRow="1" firstCol="1" bandRow="1">
                <a:tableStyleId>{3B4B98B0-60AC-42C2-AFA5-B58CD77FA1E5}</a:tableStyleId>
              </a:tblPr>
              <a:tblGrid>
                <a:gridCol w="4178884">
                  <a:extLst>
                    <a:ext uri="{9D8B030D-6E8A-4147-A177-3AD203B41FA5}">
                      <a16:colId xmlns:a16="http://schemas.microsoft.com/office/drawing/2014/main" val="3195324898"/>
                    </a:ext>
                  </a:extLst>
                </a:gridCol>
                <a:gridCol w="2360682">
                  <a:extLst>
                    <a:ext uri="{9D8B030D-6E8A-4147-A177-3AD203B41FA5}">
                      <a16:colId xmlns:a16="http://schemas.microsoft.com/office/drawing/2014/main" val="3516792603"/>
                    </a:ext>
                  </a:extLst>
                </a:gridCol>
                <a:gridCol w="4608099">
                  <a:extLst>
                    <a:ext uri="{9D8B030D-6E8A-4147-A177-3AD203B41FA5}">
                      <a16:colId xmlns:a16="http://schemas.microsoft.com/office/drawing/2014/main" val="1343682191"/>
                    </a:ext>
                  </a:extLst>
                </a:gridCol>
              </a:tblGrid>
              <a:tr h="649159">
                <a:tc>
                  <a:txBody>
                    <a:bodyPr/>
                    <a:lstStyle/>
                    <a:p>
                      <a:pPr algn="just">
                        <a:lnSpc>
                          <a:spcPct val="115000"/>
                        </a:lnSpc>
                        <a:spcAft>
                          <a:spcPts val="1000"/>
                        </a:spcAft>
                      </a:pPr>
                      <a:r>
                        <a:rPr lang="en-US" sz="1400" dirty="0">
                          <a:solidFill>
                            <a:srgbClr val="002060"/>
                          </a:solidFill>
                          <a:effectLst/>
                        </a:rPr>
                        <a:t>Smart Device Not Found, Please Try To Wake Up The Smart Device And Try Again</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61</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b="0" dirty="0">
                          <a:solidFill>
                            <a:srgbClr val="002060"/>
                          </a:solidFill>
                          <a:effectLst/>
                        </a:rPr>
                        <a:t>Shown on the association screen when the application is not able to connect to the smart device.</a:t>
                      </a:r>
                      <a:endParaRPr lang="en-IN" sz="1800" b="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2389909"/>
                  </a:ext>
                </a:extLst>
              </a:tr>
              <a:tr h="649159">
                <a:tc>
                  <a:txBody>
                    <a:bodyPr/>
                    <a:lstStyle/>
                    <a:p>
                      <a:pPr algn="just">
                        <a:lnSpc>
                          <a:spcPct val="115000"/>
                        </a:lnSpc>
                        <a:spcAft>
                          <a:spcPts val="1000"/>
                        </a:spcAft>
                      </a:pPr>
                      <a:r>
                        <a:rPr lang="en-US" sz="1400" dirty="0">
                          <a:solidFill>
                            <a:srgbClr val="002060"/>
                          </a:solidFill>
                          <a:effectLst/>
                        </a:rPr>
                        <a:t>Session Expired, Please Check Your Internet Connection And Login Again</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62</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when user session expired (token expired) on the server.</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1219796230"/>
                  </a:ext>
                </a:extLst>
              </a:tr>
              <a:tr h="763628">
                <a:tc>
                  <a:txBody>
                    <a:bodyPr/>
                    <a:lstStyle/>
                    <a:p>
                      <a:pPr algn="just">
                        <a:lnSpc>
                          <a:spcPct val="115000"/>
                        </a:lnSpc>
                        <a:spcAft>
                          <a:spcPts val="1000"/>
                        </a:spcAft>
                      </a:pPr>
                      <a:r>
                        <a:rPr lang="en-US" sz="1400" dirty="0">
                          <a:solidFill>
                            <a:srgbClr val="002060"/>
                          </a:solidFill>
                          <a:effectLst/>
                        </a:rPr>
                        <a:t>Please Check Your Internet Connection And Try Again</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63</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when wi-fi and mobile data are off, and the user calls the API.</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1897446636"/>
                  </a:ext>
                </a:extLst>
              </a:tr>
              <a:tr h="695397">
                <a:tc>
                  <a:txBody>
                    <a:bodyPr/>
                    <a:lstStyle/>
                    <a:p>
                      <a:pPr algn="just">
                        <a:lnSpc>
                          <a:spcPct val="115000"/>
                        </a:lnSpc>
                        <a:spcAft>
                          <a:spcPts val="1000"/>
                        </a:spcAft>
                      </a:pPr>
                      <a:r>
                        <a:rPr lang="en-US" sz="1400" dirty="0">
                          <a:solidFill>
                            <a:srgbClr val="002060"/>
                          </a:solidFill>
                          <a:effectLst/>
                        </a:rPr>
                        <a:t>Cannot Connect To The Smart Device, Please Change The Smart Device</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64</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the association screen when the smart device connection is not working (when the device was found but did not connect to the phone after the 2nd retry).</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262573528"/>
                  </a:ext>
                </a:extLst>
              </a:tr>
              <a:tr h="695397">
                <a:tc>
                  <a:txBody>
                    <a:bodyPr/>
                    <a:lstStyle/>
                    <a:p>
                      <a:pPr algn="just">
                        <a:lnSpc>
                          <a:spcPct val="115000"/>
                        </a:lnSpc>
                        <a:spcAft>
                          <a:spcPts val="1000"/>
                        </a:spcAft>
                      </a:pPr>
                      <a:r>
                        <a:rPr lang="en-US" sz="1400" dirty="0">
                          <a:solidFill>
                            <a:srgbClr val="002060"/>
                          </a:solidFill>
                          <a:effectLst/>
                        </a:rPr>
                        <a:t>Cannot Connect To The Server, Please Try Again</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65</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login and upload association data screen when API calling in between timeout happen or any server connection error.</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301948832"/>
                  </a:ext>
                </a:extLst>
              </a:tr>
              <a:tr h="649159">
                <a:tc>
                  <a:txBody>
                    <a:bodyPr/>
                    <a:lstStyle/>
                    <a:p>
                      <a:pPr algn="just">
                        <a:lnSpc>
                          <a:spcPct val="115000"/>
                        </a:lnSpc>
                        <a:spcAft>
                          <a:spcPts val="1000"/>
                        </a:spcAft>
                      </a:pPr>
                      <a:r>
                        <a:rPr lang="en-US" sz="1400" dirty="0">
                          <a:solidFill>
                            <a:srgbClr val="002060"/>
                          </a:solidFill>
                          <a:effectLst/>
                        </a:rPr>
                        <a:t>Cooler Serial Number Is Not Valid</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66</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cooler SN screen when the cooler serial number is not valid.</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627055921"/>
                  </a:ext>
                </a:extLst>
              </a:tr>
              <a:tr h="649159">
                <a:tc>
                  <a:txBody>
                    <a:bodyPr/>
                    <a:lstStyle/>
                    <a:p>
                      <a:pPr algn="just">
                        <a:lnSpc>
                          <a:spcPct val="115000"/>
                        </a:lnSpc>
                        <a:spcAft>
                          <a:spcPts val="1000"/>
                        </a:spcAft>
                      </a:pPr>
                      <a:r>
                        <a:rPr lang="en-US" sz="1400" dirty="0">
                          <a:solidFill>
                            <a:srgbClr val="002060"/>
                          </a:solidFill>
                          <a:effectLst/>
                        </a:rPr>
                        <a:t>Invalid Response From The Server</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67</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the uploading association when the server gives the invalid response.</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78837010"/>
                  </a:ext>
                </a:extLst>
              </a:tr>
              <a:tr h="649159">
                <a:tc>
                  <a:txBody>
                    <a:bodyPr/>
                    <a:lstStyle/>
                    <a:p>
                      <a:pPr algn="just">
                        <a:lnSpc>
                          <a:spcPct val="115000"/>
                        </a:lnSpc>
                        <a:spcAft>
                          <a:spcPts val="1000"/>
                        </a:spcAft>
                      </a:pPr>
                      <a:r>
                        <a:rPr lang="en-US" sz="1400" dirty="0">
                          <a:solidFill>
                            <a:srgbClr val="002060"/>
                          </a:solidFill>
                          <a:effectLst/>
                        </a:rPr>
                        <a:t>Device Is Not Connected, Please Connect Again</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68</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the association screen when we are trying to execute the command and the device is not connected.</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544522351"/>
                  </a:ext>
                </a:extLst>
              </a:tr>
              <a:tr h="649159">
                <a:tc>
                  <a:txBody>
                    <a:bodyPr/>
                    <a:lstStyle/>
                    <a:p>
                      <a:pPr algn="just">
                        <a:lnSpc>
                          <a:spcPct val="115000"/>
                        </a:lnSpc>
                        <a:spcAft>
                          <a:spcPts val="1000"/>
                        </a:spcAft>
                      </a:pPr>
                      <a:r>
                        <a:rPr lang="en-US" sz="1400" dirty="0">
                          <a:solidFill>
                            <a:srgbClr val="002060"/>
                          </a:solidFill>
                          <a:effectLst/>
                        </a:rPr>
                        <a:t>Device Configuration Not Available</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69</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when smart device type configuration is not found for the device.</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271859121"/>
                  </a:ext>
                </a:extLst>
              </a:tr>
            </a:tbl>
          </a:graphicData>
        </a:graphic>
      </p:graphicFrame>
    </p:spTree>
    <p:extLst>
      <p:ext uri="{BB962C8B-B14F-4D97-AF65-F5344CB8AC3E}">
        <p14:creationId xmlns:p14="http://schemas.microsoft.com/office/powerpoint/2010/main" val="2588371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C1DC65-319E-4374-B4E5-0BD0A678C6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7790" y="880267"/>
            <a:ext cx="11256420" cy="5097466"/>
          </a:xfrm>
          <a:prstGeom prst="rect">
            <a:avLst/>
          </a:prstGeom>
          <a:ln w="28575">
            <a:noFill/>
          </a:ln>
        </p:spPr>
      </p:pic>
    </p:spTree>
    <p:extLst>
      <p:ext uri="{BB962C8B-B14F-4D97-AF65-F5344CB8AC3E}">
        <p14:creationId xmlns:p14="http://schemas.microsoft.com/office/powerpoint/2010/main" val="370235858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Title 1">
            <a:extLst>
              <a:ext uri="{FF2B5EF4-FFF2-40B4-BE49-F238E27FC236}">
                <a16:creationId xmlns:a16="http://schemas.microsoft.com/office/drawing/2014/main" id="{A3F1454B-DE42-3E0E-C2EF-A2A4CAE97700}"/>
              </a:ext>
            </a:extLst>
          </p:cNvPr>
          <p:cNvSpPr>
            <a:spLocks noGrp="1"/>
          </p:cNvSpPr>
          <p:nvPr>
            <p:ph type="title"/>
          </p:nvPr>
        </p:nvSpPr>
        <p:spPr>
          <a:xfrm>
            <a:off x="231937" y="193510"/>
            <a:ext cx="10515600" cy="539915"/>
          </a:xfrm>
        </p:spPr>
        <p:txBody>
          <a:bodyPr>
            <a:normAutofit fontScale="90000"/>
          </a:bodyPr>
          <a:lstStyle/>
          <a:p>
            <a:r>
              <a:rPr lang="en-US" sz="3600" b="1" dirty="0">
                <a:solidFill>
                  <a:srgbClr val="FFC000"/>
                </a:solidFill>
              </a:rPr>
              <a:t>Minimum Requirements for the Phones</a:t>
            </a:r>
          </a:p>
        </p:txBody>
      </p:sp>
      <p:graphicFrame>
        <p:nvGraphicFramePr>
          <p:cNvPr id="3" name="Table 2">
            <a:extLst>
              <a:ext uri="{FF2B5EF4-FFF2-40B4-BE49-F238E27FC236}">
                <a16:creationId xmlns:a16="http://schemas.microsoft.com/office/drawing/2014/main" id="{94AC423C-1AA5-DEC7-1A65-907FD076FA2D}"/>
              </a:ext>
            </a:extLst>
          </p:cNvPr>
          <p:cNvGraphicFramePr>
            <a:graphicFrameLocks noGrp="1"/>
          </p:cNvGraphicFramePr>
          <p:nvPr>
            <p:extLst>
              <p:ext uri="{D42A27DB-BD31-4B8C-83A1-F6EECF244321}">
                <p14:modId xmlns:p14="http://schemas.microsoft.com/office/powerpoint/2010/main" val="3248874350"/>
              </p:ext>
            </p:extLst>
          </p:nvPr>
        </p:nvGraphicFramePr>
        <p:xfrm>
          <a:off x="319217" y="957649"/>
          <a:ext cx="11160210" cy="5529650"/>
        </p:xfrm>
        <a:graphic>
          <a:graphicData uri="http://schemas.openxmlformats.org/drawingml/2006/table">
            <a:tbl>
              <a:tblPr firstRow="1" firstCol="1" lastRow="1" lastCol="1" bandRow="1" bandCol="1">
                <a:tableStyleId>{3B4B98B0-60AC-42C2-AFA5-B58CD77FA1E5}</a:tableStyleId>
              </a:tblPr>
              <a:tblGrid>
                <a:gridCol w="3546715">
                  <a:extLst>
                    <a:ext uri="{9D8B030D-6E8A-4147-A177-3AD203B41FA5}">
                      <a16:colId xmlns:a16="http://schemas.microsoft.com/office/drawing/2014/main" val="1308229348"/>
                    </a:ext>
                  </a:extLst>
                </a:gridCol>
                <a:gridCol w="7613495">
                  <a:extLst>
                    <a:ext uri="{9D8B030D-6E8A-4147-A177-3AD203B41FA5}">
                      <a16:colId xmlns:a16="http://schemas.microsoft.com/office/drawing/2014/main" val="4256236823"/>
                    </a:ext>
                  </a:extLst>
                </a:gridCol>
              </a:tblGrid>
              <a:tr h="789950">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Component</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Minimum Required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431341721"/>
                  </a:ext>
                </a:extLst>
              </a:tr>
              <a:tr h="789950">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Operating system</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Android 8.0</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3564535530"/>
                  </a:ext>
                </a:extLst>
              </a:tr>
              <a:tr h="789950">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Operating memory (RAM)</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4 GB and more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158621535"/>
                  </a:ext>
                </a:extLst>
              </a:tr>
              <a:tr h="789950">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Free Storage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4 GB</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4155243130"/>
                  </a:ext>
                </a:extLst>
              </a:tr>
              <a:tr h="789950">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Camera</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At least 5.0 MP with Autofocus</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814260051"/>
                  </a:ext>
                </a:extLst>
              </a:tr>
              <a:tr h="789950">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Processor (CPU)</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 quad-core processor or faster</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4167282956"/>
                  </a:ext>
                </a:extLst>
              </a:tr>
              <a:tr h="789950">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Bluetooth</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BLE 4.2 and above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636590993"/>
                  </a:ext>
                </a:extLst>
              </a:tr>
            </a:tbl>
          </a:graphicData>
        </a:graphic>
      </p:graphicFrame>
    </p:spTree>
    <p:extLst>
      <p:ext uri="{BB962C8B-B14F-4D97-AF65-F5344CB8AC3E}">
        <p14:creationId xmlns:p14="http://schemas.microsoft.com/office/powerpoint/2010/main" val="83412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Installation</a:t>
            </a:r>
          </a:p>
        </p:txBody>
      </p:sp>
      <p:sp>
        <p:nvSpPr>
          <p:cNvPr id="3" name="Content Placeholder 2">
            <a:extLst>
              <a:ext uri="{FF2B5EF4-FFF2-40B4-BE49-F238E27FC236}">
                <a16:creationId xmlns:a16="http://schemas.microsoft.com/office/drawing/2014/main" id="{25296794-C340-4EEA-A3D5-49AE421729A5}"/>
              </a:ext>
            </a:extLst>
          </p:cNvPr>
          <p:cNvSpPr>
            <a:spLocks noGrp="1"/>
          </p:cNvSpPr>
          <p:nvPr>
            <p:ph idx="1"/>
          </p:nvPr>
        </p:nvSpPr>
        <p:spPr>
          <a:xfrm>
            <a:off x="231937" y="692095"/>
            <a:ext cx="11728126" cy="642183"/>
          </a:xfrm>
        </p:spPr>
        <p:txBody>
          <a:bodyPr>
            <a:normAutofit lnSpcReduction="10000"/>
          </a:bodyPr>
          <a:lstStyle/>
          <a:p>
            <a:pPr marL="0" indent="0">
              <a:buNone/>
            </a:pPr>
            <a:r>
              <a:rPr lang="en-US" sz="1600" dirty="0">
                <a:solidFill>
                  <a:srgbClr val="002060"/>
                </a:solidFill>
              </a:rPr>
              <a:t>Install the “</a:t>
            </a:r>
            <a:r>
              <a:rPr lang="en-US" sz="1600" b="1" dirty="0">
                <a:solidFill>
                  <a:srgbClr val="002060"/>
                </a:solidFill>
              </a:rPr>
              <a:t>ASSOCIATION</a:t>
            </a:r>
            <a:r>
              <a:rPr lang="en-US" sz="1600" dirty="0">
                <a:solidFill>
                  <a:srgbClr val="002060"/>
                </a:solidFill>
              </a:rPr>
              <a:t>” APK received from an Android phone link. </a:t>
            </a:r>
          </a:p>
          <a:p>
            <a:pPr marL="0" indent="0">
              <a:buNone/>
            </a:pPr>
            <a:r>
              <a:rPr lang="en-US" sz="1600" b="1" dirty="0">
                <a:solidFill>
                  <a:srgbClr val="002060"/>
                </a:solidFill>
              </a:rPr>
              <a:t>URL</a:t>
            </a:r>
            <a:r>
              <a:rPr lang="en-US" sz="1600" dirty="0">
                <a:solidFill>
                  <a:srgbClr val="002060"/>
                </a:solidFill>
              </a:rPr>
              <a:t>: </a:t>
            </a:r>
            <a:r>
              <a:rPr lang="en-US" sz="1600" dirty="0">
                <a:solidFill>
                  <a:srgbClr val="002060"/>
                </a:solidFill>
                <a:hlinkClick r:id="rId2"/>
              </a:rPr>
              <a:t>https://apps.visioniot.net/downloads/Android/Association/</a:t>
            </a:r>
            <a:endParaRPr lang="en-US" sz="1600" u="sng" dirty="0">
              <a:solidFill>
                <a:srgbClr val="002060"/>
              </a:solidFill>
            </a:endParaRP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Rectangle 6">
            <a:extLst>
              <a:ext uri="{FF2B5EF4-FFF2-40B4-BE49-F238E27FC236}">
                <a16:creationId xmlns:a16="http://schemas.microsoft.com/office/drawing/2014/main" id="{6757E02F-CEFB-7F7C-8278-C40139CE5784}"/>
              </a:ext>
            </a:extLst>
          </p:cNvPr>
          <p:cNvSpPr/>
          <p:nvPr/>
        </p:nvSpPr>
        <p:spPr>
          <a:xfrm>
            <a:off x="6807264" y="3162029"/>
            <a:ext cx="4674870" cy="1169551"/>
          </a:xfrm>
          <a:prstGeom prst="rect">
            <a:avLst/>
          </a:prstGeom>
          <a:solidFill>
            <a:srgbClr val="002060"/>
          </a:solidFill>
        </p:spPr>
        <p:txBody>
          <a:bodyPr wrap="square">
            <a:spAutoFit/>
          </a:bodyPr>
          <a:lstStyle/>
          <a:p>
            <a:pPr marL="342866" indent="-342866" algn="just">
              <a:buFont typeface="+mj-lt"/>
              <a:buAutoNum type="arabicPeriod"/>
            </a:pPr>
            <a:r>
              <a:rPr lang="en-US" sz="1400" dirty="0">
                <a:solidFill>
                  <a:schemeClr val="bg1"/>
                </a:solidFill>
              </a:rPr>
              <a:t>Open VISION IOT’s Association Application.</a:t>
            </a:r>
          </a:p>
          <a:p>
            <a:pPr marL="342866" indent="-342866" algn="just">
              <a:buFont typeface="+mj-lt"/>
              <a:buAutoNum type="arabicPeriod"/>
            </a:pPr>
            <a:endParaRPr lang="en-US" sz="1400" dirty="0">
              <a:solidFill>
                <a:schemeClr val="bg1"/>
              </a:solidFill>
            </a:endParaRPr>
          </a:p>
          <a:p>
            <a:pPr marL="342866" indent="-342866" algn="just">
              <a:buFont typeface="+mj-lt"/>
              <a:buAutoNum type="arabicPeriod"/>
            </a:pPr>
            <a:r>
              <a:rPr lang="en-US" sz="1400" dirty="0">
                <a:solidFill>
                  <a:schemeClr val="bg1"/>
                </a:solidFill>
              </a:rPr>
              <a:t>Log in to the application using the credentials provided by your administrator – after successful login, the user will be directed to the Device Type  selection screen.</a:t>
            </a:r>
          </a:p>
        </p:txBody>
      </p:sp>
      <p:sp>
        <p:nvSpPr>
          <p:cNvPr id="17" name="Rectangle 16">
            <a:extLst>
              <a:ext uri="{FF2B5EF4-FFF2-40B4-BE49-F238E27FC236}">
                <a16:creationId xmlns:a16="http://schemas.microsoft.com/office/drawing/2014/main" id="{F3ECB9CF-0ECD-360A-7812-3B312A77148F}"/>
              </a:ext>
            </a:extLst>
          </p:cNvPr>
          <p:cNvSpPr/>
          <p:nvPr/>
        </p:nvSpPr>
        <p:spPr>
          <a:xfrm>
            <a:off x="6807266" y="1790717"/>
            <a:ext cx="4674869" cy="523220"/>
          </a:xfrm>
          <a:prstGeom prst="rect">
            <a:avLst/>
          </a:prstGeom>
          <a:solidFill>
            <a:srgbClr val="002060"/>
          </a:solidFill>
        </p:spPr>
        <p:txBody>
          <a:bodyPr wrap="square">
            <a:spAutoFit/>
          </a:bodyPr>
          <a:lstStyle/>
          <a:p>
            <a:pPr marL="0" indent="0" algn="just">
              <a:buNone/>
            </a:pPr>
            <a:r>
              <a:rPr lang="en-US" sz="1400" dirty="0">
                <a:solidFill>
                  <a:schemeClr val="bg1"/>
                </a:solidFill>
              </a:rPr>
              <a:t>The Association application is compatible only with Smartphones having Android V8.0 and above.</a:t>
            </a:r>
          </a:p>
        </p:txBody>
      </p:sp>
      <p:sp>
        <p:nvSpPr>
          <p:cNvPr id="19" name="TextBox 18">
            <a:extLst>
              <a:ext uri="{FF2B5EF4-FFF2-40B4-BE49-F238E27FC236}">
                <a16:creationId xmlns:a16="http://schemas.microsoft.com/office/drawing/2014/main" id="{8E1D51CA-DD35-0366-F238-1463F2837D3A}"/>
              </a:ext>
            </a:extLst>
          </p:cNvPr>
          <p:cNvSpPr txBox="1"/>
          <p:nvPr/>
        </p:nvSpPr>
        <p:spPr>
          <a:xfrm>
            <a:off x="6807265" y="5179672"/>
            <a:ext cx="4674869" cy="1169551"/>
          </a:xfrm>
          <a:prstGeom prst="rect">
            <a:avLst/>
          </a:prstGeom>
          <a:solidFill>
            <a:srgbClr val="002060"/>
          </a:solidFill>
        </p:spPr>
        <p:txBody>
          <a:bodyPr wrap="square">
            <a:spAutoFit/>
          </a:bodyPr>
          <a:lstStyle>
            <a:defPPr>
              <a:defRPr lang="en-US"/>
            </a:defPPr>
            <a:lvl1pPr indent="0" algn="just">
              <a:buNone/>
              <a:defRPr sz="1400">
                <a:solidFill>
                  <a:schemeClr val="bg1"/>
                </a:solidFill>
              </a:defRPr>
            </a:lvl1pPr>
          </a:lstStyle>
          <a:p>
            <a:r>
              <a:rPr lang="en-US" b="1" dirty="0"/>
              <a:t>Suggested Note</a:t>
            </a:r>
            <a:r>
              <a:rPr lang="en-US" dirty="0"/>
              <a:t>: Before installation of every new version delete the previous one.</a:t>
            </a:r>
          </a:p>
          <a:p>
            <a:endParaRPr lang="en-US" dirty="0"/>
          </a:p>
          <a:p>
            <a:r>
              <a:rPr lang="en-US" b="1" u="sng"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Note:</a:t>
            </a:r>
            <a:r>
              <a:rPr lang="en-US"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 Please ensure Bluetooth &amp; Mobile Wi-Fi or Mobile Data must be ON the device.</a:t>
            </a:r>
            <a:endParaRPr lang="en-US" dirty="0">
              <a:solidFill>
                <a:srgbClr val="FFC000"/>
              </a:solidFill>
            </a:endParaRPr>
          </a:p>
        </p:txBody>
      </p:sp>
      <p:grpSp>
        <p:nvGrpSpPr>
          <p:cNvPr id="5" name="Group 4">
            <a:extLst>
              <a:ext uri="{FF2B5EF4-FFF2-40B4-BE49-F238E27FC236}">
                <a16:creationId xmlns:a16="http://schemas.microsoft.com/office/drawing/2014/main" id="{13425F15-6EDF-97F2-7E49-A9F7C49E7755}"/>
              </a:ext>
            </a:extLst>
          </p:cNvPr>
          <p:cNvGrpSpPr/>
          <p:nvPr/>
        </p:nvGrpSpPr>
        <p:grpSpPr>
          <a:xfrm>
            <a:off x="709865" y="1790718"/>
            <a:ext cx="5764426" cy="4558506"/>
            <a:chOff x="709865" y="1790718"/>
            <a:chExt cx="5764426" cy="4558506"/>
          </a:xfrm>
        </p:grpSpPr>
        <p:pic>
          <p:nvPicPr>
            <p:cNvPr id="16" name="Picture 15">
              <a:extLst>
                <a:ext uri="{FF2B5EF4-FFF2-40B4-BE49-F238E27FC236}">
                  <a16:creationId xmlns:a16="http://schemas.microsoft.com/office/drawing/2014/main" id="{72959E97-F5D1-3D43-DC3A-EFB85748E3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9865" y="1790718"/>
              <a:ext cx="5764426" cy="4558506"/>
            </a:xfrm>
            <a:prstGeom prst="rect">
              <a:avLst/>
            </a:prstGeom>
            <a:ln w="19050">
              <a:solidFill>
                <a:srgbClr val="002060"/>
              </a:solidFill>
            </a:ln>
          </p:spPr>
        </p:pic>
        <p:sp>
          <p:nvSpPr>
            <p:cNvPr id="4" name="Rectangle 3">
              <a:extLst>
                <a:ext uri="{FF2B5EF4-FFF2-40B4-BE49-F238E27FC236}">
                  <a16:creationId xmlns:a16="http://schemas.microsoft.com/office/drawing/2014/main" id="{9F1F6CB9-4EAF-1A0F-AD35-3B3E2E8752AB}"/>
                </a:ext>
              </a:extLst>
            </p:cNvPr>
            <p:cNvSpPr/>
            <p:nvPr/>
          </p:nvSpPr>
          <p:spPr>
            <a:xfrm>
              <a:off x="769620" y="3274829"/>
              <a:ext cx="3036836" cy="22275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266612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Permission</a:t>
            </a:r>
          </a:p>
        </p:txBody>
      </p:sp>
      <p:sp>
        <p:nvSpPr>
          <p:cNvPr id="3" name="Content Placeholder 2">
            <a:extLst>
              <a:ext uri="{FF2B5EF4-FFF2-40B4-BE49-F238E27FC236}">
                <a16:creationId xmlns:a16="http://schemas.microsoft.com/office/drawing/2014/main" id="{25296794-C340-4EEA-A3D5-49AE421729A5}"/>
              </a:ext>
            </a:extLst>
          </p:cNvPr>
          <p:cNvSpPr>
            <a:spLocks noGrp="1"/>
          </p:cNvSpPr>
          <p:nvPr>
            <p:ph idx="1"/>
          </p:nvPr>
        </p:nvSpPr>
        <p:spPr>
          <a:xfrm>
            <a:off x="231937" y="692094"/>
            <a:ext cx="11487331" cy="6013727"/>
          </a:xfrm>
        </p:spPr>
        <p:txBody>
          <a:bodyPr>
            <a:normAutofit/>
          </a:bodyPr>
          <a:lstStyle/>
          <a:p>
            <a:pPr marL="0" indent="0">
              <a:buNone/>
            </a:pPr>
            <a:r>
              <a:rPr lang="en-US" sz="1800" dirty="0">
                <a:solidFill>
                  <a:srgbClr val="002060"/>
                </a:solidFill>
              </a:rPr>
              <a:t>After initial Installation &amp; launch, the Application will ask for permission to access.</a:t>
            </a:r>
          </a:p>
          <a:p>
            <a:pPr marL="0" indent="0">
              <a:buNone/>
            </a:pPr>
            <a:r>
              <a:rPr lang="en-US" sz="1800" b="1" dirty="0">
                <a:solidFill>
                  <a:srgbClr val="002060"/>
                </a:solidFill>
              </a:rPr>
              <a:t>Choose Server</a:t>
            </a:r>
            <a:r>
              <a:rPr lang="en-US" sz="1800" dirty="0">
                <a:solidFill>
                  <a:srgbClr val="002060"/>
                </a:solidFill>
              </a:rPr>
              <a:t>: For CCH, the server should be ATOS Codex, for other customers and QA, another server should be chosen.</a:t>
            </a:r>
          </a:p>
          <a:p>
            <a:pPr marL="0" indent="0">
              <a:buNone/>
            </a:pPr>
            <a:endParaRPr lang="en-US" sz="1800" dirty="0">
              <a:solidFill>
                <a:srgbClr val="002060"/>
              </a:solidFill>
            </a:endParaRP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9" name="TextBox 8">
            <a:extLst>
              <a:ext uri="{FF2B5EF4-FFF2-40B4-BE49-F238E27FC236}">
                <a16:creationId xmlns:a16="http://schemas.microsoft.com/office/drawing/2014/main" id="{293453BA-CE2A-9DD6-E65D-823AF4971942}"/>
              </a:ext>
            </a:extLst>
          </p:cNvPr>
          <p:cNvSpPr txBox="1"/>
          <p:nvPr/>
        </p:nvSpPr>
        <p:spPr>
          <a:xfrm>
            <a:off x="6942667" y="3429000"/>
            <a:ext cx="4835763" cy="232108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Calibri (Body)"/>
              </a:rPr>
              <a:t>PERMISSIONS</a:t>
            </a:r>
          </a:p>
          <a:p>
            <a:pPr marL="285750" indent="-285750">
              <a:lnSpc>
                <a:spcPct val="150000"/>
              </a:lnSpc>
              <a:buFont typeface="Wingdings" panose="05000000000000000000" pitchFamily="2" charset="2"/>
              <a:buChar char="§"/>
            </a:pPr>
            <a:r>
              <a:rPr lang="en-US" b="0" dirty="0">
                <a:solidFill>
                  <a:schemeClr val="bg1"/>
                </a:solidFill>
                <a:latin typeface="Calibri (Body)"/>
              </a:rPr>
              <a:t>For Location (so beacons can be found) - </a:t>
            </a:r>
            <a:r>
              <a:rPr lang="en-US" dirty="0">
                <a:solidFill>
                  <a:schemeClr val="bg1"/>
                </a:solidFill>
                <a:latin typeface="Calibri (Body)"/>
              </a:rPr>
              <a:t>C</a:t>
            </a:r>
            <a:r>
              <a:rPr lang="en-US" sz="1400" dirty="0">
                <a:solidFill>
                  <a:schemeClr val="bg1"/>
                </a:solidFill>
                <a:latin typeface="Calibri (Body)"/>
              </a:rPr>
              <a:t>hoose Allow While </a:t>
            </a:r>
            <a:r>
              <a:rPr lang="en-US" dirty="0">
                <a:latin typeface="Calibri (Body)"/>
              </a:rPr>
              <a:t>Using App </a:t>
            </a:r>
            <a:r>
              <a:rPr lang="en-US" sz="1400" dirty="0">
                <a:solidFill>
                  <a:schemeClr val="bg1"/>
                </a:solidFill>
                <a:latin typeface="Calibri (Body)"/>
              </a:rPr>
              <a:t>on as per Handset OS.</a:t>
            </a:r>
          </a:p>
          <a:p>
            <a:pPr marL="285750" indent="-285750">
              <a:lnSpc>
                <a:spcPct val="150000"/>
              </a:lnSpc>
              <a:buFont typeface="Wingdings" panose="05000000000000000000" pitchFamily="2" charset="2"/>
              <a:buChar char="§"/>
            </a:pPr>
            <a:r>
              <a:rPr lang="en-US" b="0" dirty="0">
                <a:latin typeface="Calibri (Body)"/>
              </a:rPr>
              <a:t>Then Go to the Phone Settings &gt; App Permissions &gt; Location &gt; Allow Location Access option is “Always”.</a:t>
            </a:r>
          </a:p>
          <a:p>
            <a:pPr marL="285750" indent="-285750">
              <a:lnSpc>
                <a:spcPct val="150000"/>
              </a:lnSpc>
              <a:buFont typeface="Wingdings" panose="05000000000000000000" pitchFamily="2" charset="2"/>
              <a:buChar char="§"/>
            </a:pPr>
            <a:r>
              <a:rPr lang="en-US" b="0" dirty="0">
                <a:latin typeface="Calibri (Body)"/>
              </a:rPr>
              <a:t>Same way Other Permissions like File and Media, Camera, Nearby Device need to Allow.</a:t>
            </a:r>
          </a:p>
        </p:txBody>
      </p:sp>
      <p:pic>
        <p:nvPicPr>
          <p:cNvPr id="4" name="Picture 3">
            <a:extLst>
              <a:ext uri="{FF2B5EF4-FFF2-40B4-BE49-F238E27FC236}">
                <a16:creationId xmlns:a16="http://schemas.microsoft.com/office/drawing/2014/main" id="{EC6093A3-789F-0D46-DC23-F5C9587CB188}"/>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3826867" y="1552932"/>
            <a:ext cx="2520000" cy="5040000"/>
          </a:xfrm>
          <a:prstGeom prst="rect">
            <a:avLst/>
          </a:prstGeom>
          <a:ln w="19050">
            <a:solidFill>
              <a:srgbClr val="002060"/>
            </a:solidFill>
          </a:ln>
        </p:spPr>
      </p:pic>
      <p:pic>
        <p:nvPicPr>
          <p:cNvPr id="5" name="Picture 4">
            <a:extLst>
              <a:ext uri="{FF2B5EF4-FFF2-40B4-BE49-F238E27FC236}">
                <a16:creationId xmlns:a16="http://schemas.microsoft.com/office/drawing/2014/main" id="{128E85D5-209E-C076-4FCB-229F9D3C1A93}"/>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711068" y="1552932"/>
            <a:ext cx="2520000" cy="5040000"/>
          </a:xfrm>
          <a:prstGeom prst="rect">
            <a:avLst/>
          </a:prstGeom>
          <a:ln w="19050">
            <a:solidFill>
              <a:srgbClr val="002060"/>
            </a:solidFill>
          </a:ln>
        </p:spPr>
      </p:pic>
      <p:sp>
        <p:nvSpPr>
          <p:cNvPr id="8" name="TextBox 7">
            <a:extLst>
              <a:ext uri="{FF2B5EF4-FFF2-40B4-BE49-F238E27FC236}">
                <a16:creationId xmlns:a16="http://schemas.microsoft.com/office/drawing/2014/main" id="{F1326A52-D04A-2A98-6F8E-C0AE301929CA}"/>
              </a:ext>
            </a:extLst>
          </p:cNvPr>
          <p:cNvSpPr txBox="1"/>
          <p:nvPr/>
        </p:nvSpPr>
        <p:spPr>
          <a:xfrm>
            <a:off x="6942667" y="2027251"/>
            <a:ext cx="4835763" cy="70525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r>
              <a:rPr lang="en-US" dirty="0"/>
              <a:t>Camera Permission, File and Media Permission, Location Permission, Nearby Device Permission Need to Allow.</a:t>
            </a:r>
          </a:p>
        </p:txBody>
      </p:sp>
    </p:spTree>
    <p:extLst>
      <p:ext uri="{BB962C8B-B14F-4D97-AF65-F5344CB8AC3E}">
        <p14:creationId xmlns:p14="http://schemas.microsoft.com/office/powerpoint/2010/main" val="57061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Login</a:t>
            </a:r>
          </a:p>
        </p:txBody>
      </p:sp>
      <p:sp>
        <p:nvSpPr>
          <p:cNvPr id="3" name="Content Placeholder 2">
            <a:extLst>
              <a:ext uri="{FF2B5EF4-FFF2-40B4-BE49-F238E27FC236}">
                <a16:creationId xmlns:a16="http://schemas.microsoft.com/office/drawing/2014/main" id="{25296794-C340-4EEA-A3D5-49AE421729A5}"/>
              </a:ext>
            </a:extLst>
          </p:cNvPr>
          <p:cNvSpPr>
            <a:spLocks noGrp="1"/>
          </p:cNvSpPr>
          <p:nvPr>
            <p:ph idx="1"/>
          </p:nvPr>
        </p:nvSpPr>
        <p:spPr>
          <a:xfrm>
            <a:off x="231937" y="733424"/>
            <a:ext cx="11698294" cy="5850255"/>
          </a:xfrm>
        </p:spPr>
        <p:txBody>
          <a:bodyPr>
            <a:noAutofit/>
          </a:bodyPr>
          <a:lstStyle/>
          <a:p>
            <a:pPr marL="0" indent="0" algn="just">
              <a:buNone/>
            </a:pPr>
            <a:r>
              <a:rPr lang="en-US" sz="1800" dirty="0">
                <a:solidFill>
                  <a:srgbClr val="002060"/>
                </a:solidFill>
              </a:rPr>
              <a:t>After successfully installing the Association Application. Open the Application, and the application will redirect to Login Page. Select the server from the server list and Login with valid Credentials.</a:t>
            </a:r>
            <a:endParaRPr lang="en-MY" sz="1800" dirty="0"/>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4825814" y="2475708"/>
            <a:ext cx="6044829" cy="304698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Bluetooth also should be enabled as well as location services.</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application requires an internet connection for initial login. </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the initial log in the application can work in Offline mode provided that the same username &amp; password as the one in the online login is used.</a:t>
            </a:r>
          </a:p>
          <a:p>
            <a:pPr algn="just">
              <a:lnSpc>
                <a:spcPct val="100000"/>
              </a:lnSpc>
            </a:pPr>
            <a:endParaRPr lang="en-US" sz="1600" b="0" dirty="0"/>
          </a:p>
          <a:p>
            <a:pPr marL="285750" indent="-285750" algn="just">
              <a:lnSpc>
                <a:spcPct val="100000"/>
              </a:lnSpc>
              <a:buFont typeface="Wingdings" panose="05000000000000000000" pitchFamily="2" charset="2"/>
              <a:buChar char="§"/>
            </a:pPr>
            <a:r>
              <a:rPr lang="en-US" sz="1600" b="0" dirty="0"/>
              <a:t>Minimum device requirements – Device Has 4 GB and Up RAM at least and Bluetooth Version 4.2 and above.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Minimum OS version is 8.0 and Above.</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321357" y="1479202"/>
            <a:ext cx="2520000" cy="5040000"/>
          </a:xfrm>
          <a:prstGeom prst="rect">
            <a:avLst/>
          </a:prstGeom>
          <a:ln w="19050">
            <a:solidFill>
              <a:srgbClr val="002060"/>
            </a:solidFill>
          </a:ln>
        </p:spPr>
      </p:pic>
    </p:spTree>
    <p:extLst>
      <p:ext uri="{BB962C8B-B14F-4D97-AF65-F5344CB8AC3E}">
        <p14:creationId xmlns:p14="http://schemas.microsoft.com/office/powerpoint/2010/main" val="372814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296794-C340-4EEA-A3D5-49AE421729A5}"/>
              </a:ext>
            </a:extLst>
          </p:cNvPr>
          <p:cNvSpPr>
            <a:spLocks noGrp="1"/>
          </p:cNvSpPr>
          <p:nvPr>
            <p:ph idx="1"/>
          </p:nvPr>
        </p:nvSpPr>
        <p:spPr>
          <a:xfrm>
            <a:off x="548459" y="1022587"/>
            <a:ext cx="6989479" cy="5039999"/>
          </a:xfrm>
        </p:spPr>
        <p:txBody>
          <a:bodyPr>
            <a:noAutofit/>
          </a:bodyPr>
          <a:lstStyle/>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Select Server shows several options, depending on the Client and Factory you should choose a different option,</a:t>
            </a:r>
          </a:p>
          <a:p>
            <a:pPr lvl="0" algn="just">
              <a:buFont typeface="Wingdings" panose="05000000000000000000" pitchFamily="2" charset="2"/>
              <a:buChar char="ü"/>
            </a:pP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1" algn="just">
              <a:buClr>
                <a:srgbClr val="002060"/>
              </a:buClr>
              <a:buFont typeface="Wingdings" panose="05000000000000000000" pitchFamily="2" charset="2"/>
              <a:buChar char="§"/>
            </a:pP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CCH installations from Romania and Russia choose the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ATOS Codex </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server.</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1" algn="just">
              <a:buClr>
                <a:srgbClr val="002060"/>
              </a:buClr>
              <a:buFont typeface="Wingdings" panose="05000000000000000000" pitchFamily="2" charset="2"/>
              <a:buChar char="§"/>
            </a:pP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CCH installations from China choose the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Frigoglass China </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server.</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1" algn="just">
              <a:buClr>
                <a:srgbClr val="002060"/>
              </a:buClr>
              <a:buFont typeface="Wingdings" panose="05000000000000000000" pitchFamily="2" charset="2"/>
              <a:buChar char="§"/>
            </a:pP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Other installations choose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Vision IOT</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or contact the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Ebest</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server.</a:t>
            </a:r>
          </a:p>
          <a:p>
            <a:pPr lvl="1" algn="just">
              <a:buClr>
                <a:srgbClr val="002060"/>
              </a:buClr>
              <a:buFont typeface="Wingdings" panose="05000000000000000000" pitchFamily="2" charset="2"/>
              <a:buChar char="ü"/>
            </a:pP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If a user is logging in for a first-time Username (User </a:t>
            </a:r>
            <a:r>
              <a:rPr lang="en-GB"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ID</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and Password should be entered, and Language should be chosen. The username and password are case-sensitive. Also, users can remember that username and password by </a:t>
            </a: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Remember Me</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Option.</a:t>
            </a:r>
            <a:b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To change the language, tap on </a:t>
            </a: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Change Language</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and use can choose the language. Currently, there is English language support available.</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5" name="Picture 4">
            <a:extLst>
              <a:ext uri="{FF2B5EF4-FFF2-40B4-BE49-F238E27FC236}">
                <a16:creationId xmlns:a16="http://schemas.microsoft.com/office/drawing/2014/main" id="{77C2455F-733A-A6BC-FD1C-9D8722F71E0F}"/>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8639735" y="1022587"/>
            <a:ext cx="2520000" cy="5040000"/>
          </a:xfrm>
          <a:prstGeom prst="rect">
            <a:avLst/>
          </a:prstGeom>
          <a:ln w="19050">
            <a:solidFill>
              <a:srgbClr val="002060"/>
            </a:solidFill>
          </a:ln>
        </p:spPr>
      </p:pic>
    </p:spTree>
    <p:extLst>
      <p:ext uri="{BB962C8B-B14F-4D97-AF65-F5344CB8AC3E}">
        <p14:creationId xmlns:p14="http://schemas.microsoft.com/office/powerpoint/2010/main" val="8265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3" name="Picture 2">
            <a:extLst>
              <a:ext uri="{FF2B5EF4-FFF2-40B4-BE49-F238E27FC236}">
                <a16:creationId xmlns:a16="http://schemas.microsoft.com/office/drawing/2014/main" id="{F7BE7927-C07A-8595-C57E-968F78E60D85}"/>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586324" y="1575319"/>
            <a:ext cx="2268000" cy="5040000"/>
          </a:xfrm>
          <a:prstGeom prst="rect">
            <a:avLst/>
          </a:prstGeom>
          <a:ln w="19050">
            <a:solidFill>
              <a:srgbClr val="002060"/>
            </a:solidFill>
          </a:ln>
        </p:spPr>
      </p:pic>
      <p:pic>
        <p:nvPicPr>
          <p:cNvPr id="4" name="Picture 3">
            <a:extLst>
              <a:ext uri="{FF2B5EF4-FFF2-40B4-BE49-F238E27FC236}">
                <a16:creationId xmlns:a16="http://schemas.microsoft.com/office/drawing/2014/main" id="{BED1E29D-56A3-9D55-80D0-6E2AA77F181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341162" y="1574092"/>
            <a:ext cx="2268000" cy="5040000"/>
          </a:xfrm>
          <a:prstGeom prst="rect">
            <a:avLst/>
          </a:prstGeom>
          <a:ln w="19050">
            <a:solidFill>
              <a:srgbClr val="002060"/>
            </a:solidFill>
          </a:ln>
        </p:spPr>
      </p:pic>
      <p:pic>
        <p:nvPicPr>
          <p:cNvPr id="5" name="Picture 4">
            <a:extLst>
              <a:ext uri="{FF2B5EF4-FFF2-40B4-BE49-F238E27FC236}">
                <a16:creationId xmlns:a16="http://schemas.microsoft.com/office/drawing/2014/main" id="{3B946B99-8F89-FBED-EC1E-FE5F234E434B}"/>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6096000" y="1574092"/>
            <a:ext cx="2268000" cy="5040000"/>
          </a:xfrm>
          <a:prstGeom prst="rect">
            <a:avLst/>
          </a:prstGeom>
          <a:ln w="19050">
            <a:solidFill>
              <a:srgbClr val="002060"/>
            </a:solidFill>
          </a:ln>
        </p:spPr>
      </p:pic>
      <p:sp>
        <p:nvSpPr>
          <p:cNvPr id="8" name="TextBox 7">
            <a:extLst>
              <a:ext uri="{FF2B5EF4-FFF2-40B4-BE49-F238E27FC236}">
                <a16:creationId xmlns:a16="http://schemas.microsoft.com/office/drawing/2014/main" id="{448A0F36-530E-A41C-190A-63E1B291F779}"/>
              </a:ext>
            </a:extLst>
          </p:cNvPr>
          <p:cNvSpPr txBox="1"/>
          <p:nvPr/>
        </p:nvSpPr>
        <p:spPr>
          <a:xfrm>
            <a:off x="586324" y="650764"/>
            <a:ext cx="11019352" cy="646331"/>
          </a:xfrm>
          <a:prstGeom prst="rect">
            <a:avLst/>
          </a:prstGeom>
          <a:noFill/>
        </p:spPr>
        <p:txBody>
          <a:bodyPr wrap="square">
            <a:spAutoFit/>
          </a:bodyPr>
          <a:lstStyle/>
          <a:p>
            <a:pPr lvl="0" algn="just"/>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Provide valid credentials and tap on the Login button</a:t>
            </a:r>
            <a:r>
              <a:rPr lang="en-GB"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please be advised that the application will need some time to download data from the cloud.</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sp>
        <p:nvSpPr>
          <p:cNvPr id="10" name="TextBox 9">
            <a:extLst>
              <a:ext uri="{FF2B5EF4-FFF2-40B4-BE49-F238E27FC236}">
                <a16:creationId xmlns:a16="http://schemas.microsoft.com/office/drawing/2014/main" id="{094787F1-269F-81B1-4FA4-454CAF5EFE44}"/>
              </a:ext>
            </a:extLst>
          </p:cNvPr>
          <p:cNvSpPr txBox="1"/>
          <p:nvPr/>
        </p:nvSpPr>
        <p:spPr>
          <a:xfrm>
            <a:off x="8837474" y="3232318"/>
            <a:ext cx="2768202" cy="1723549"/>
          </a:xfrm>
          <a:prstGeom prst="rect">
            <a:avLst/>
          </a:prstGeom>
          <a:solidFill>
            <a:srgbClr val="002060"/>
          </a:solidFill>
        </p:spPr>
        <p:txBody>
          <a:bodyPr wrap="square">
            <a:spAutoFit/>
          </a:bodyPr>
          <a:lstStyle/>
          <a:p>
            <a:pPr lvl="0" algn="just"/>
            <a:endParaRPr lang="en-IN" sz="1600" dirty="0">
              <a:solidFill>
                <a:schemeClr val="bg1"/>
              </a:solidFill>
              <a:latin typeface="Calibri" panose="020F0502020204030204" pitchFamily="34" charset="0"/>
              <a:ea typeface="Times New Roman" panose="02020603050405020304" pitchFamily="18" charset="0"/>
              <a:cs typeface="Shruti" panose="020B0502040204020203" pitchFamily="34" charset="0"/>
            </a:endParaRPr>
          </a:p>
          <a:p>
            <a:pPr lvl="0" algn="just"/>
            <a:r>
              <a:rPr lang="en-US" sz="18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Note:</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Internet connectivity is required during login otherwise login will fail, and the application will not work</a:t>
            </a:r>
            <a:endParaRPr lang="en-IN" sz="1600" dirty="0">
              <a:solidFill>
                <a:schemeClr val="bg1"/>
              </a:solidFill>
              <a:effectLst/>
              <a:latin typeface="Calibri" panose="020F0502020204030204" pitchFamily="34"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2500937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3" name="Picture 2">
            <a:extLst>
              <a:ext uri="{FF2B5EF4-FFF2-40B4-BE49-F238E27FC236}">
                <a16:creationId xmlns:a16="http://schemas.microsoft.com/office/drawing/2014/main" id="{F7BE7927-C07A-8595-C57E-968F78E60D85}"/>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586324" y="1575319"/>
            <a:ext cx="2268000" cy="5040000"/>
          </a:xfrm>
          <a:prstGeom prst="rect">
            <a:avLst/>
          </a:prstGeom>
          <a:ln w="19050">
            <a:solidFill>
              <a:srgbClr val="002060"/>
            </a:solidFill>
          </a:ln>
        </p:spPr>
      </p:pic>
      <p:pic>
        <p:nvPicPr>
          <p:cNvPr id="4" name="Picture 3">
            <a:extLst>
              <a:ext uri="{FF2B5EF4-FFF2-40B4-BE49-F238E27FC236}">
                <a16:creationId xmlns:a16="http://schemas.microsoft.com/office/drawing/2014/main" id="{BED1E29D-56A3-9D55-80D0-6E2AA77F181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341162" y="1574092"/>
            <a:ext cx="2268000" cy="5040000"/>
          </a:xfrm>
          <a:prstGeom prst="rect">
            <a:avLst/>
          </a:prstGeom>
          <a:ln w="19050">
            <a:solidFill>
              <a:srgbClr val="002060"/>
            </a:solidFill>
          </a:ln>
        </p:spPr>
      </p:pic>
      <p:pic>
        <p:nvPicPr>
          <p:cNvPr id="5" name="Picture 4">
            <a:extLst>
              <a:ext uri="{FF2B5EF4-FFF2-40B4-BE49-F238E27FC236}">
                <a16:creationId xmlns:a16="http://schemas.microsoft.com/office/drawing/2014/main" id="{3B946B99-8F89-FBED-EC1E-FE5F234E434B}"/>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6096000" y="1574092"/>
            <a:ext cx="2268000" cy="5040000"/>
          </a:xfrm>
          <a:prstGeom prst="rect">
            <a:avLst/>
          </a:prstGeom>
          <a:ln w="19050">
            <a:solidFill>
              <a:srgbClr val="002060"/>
            </a:solidFill>
          </a:ln>
        </p:spPr>
      </p:pic>
      <p:sp>
        <p:nvSpPr>
          <p:cNvPr id="8" name="TextBox 7">
            <a:extLst>
              <a:ext uri="{FF2B5EF4-FFF2-40B4-BE49-F238E27FC236}">
                <a16:creationId xmlns:a16="http://schemas.microsoft.com/office/drawing/2014/main" id="{448A0F36-530E-A41C-190A-63E1B291F779}"/>
              </a:ext>
            </a:extLst>
          </p:cNvPr>
          <p:cNvSpPr txBox="1"/>
          <p:nvPr/>
        </p:nvSpPr>
        <p:spPr>
          <a:xfrm>
            <a:off x="586324" y="650764"/>
            <a:ext cx="11019352" cy="646331"/>
          </a:xfrm>
          <a:prstGeom prst="rect">
            <a:avLst/>
          </a:prstGeom>
          <a:noFill/>
        </p:spPr>
        <p:txBody>
          <a:bodyPr wrap="square">
            <a:spAutoFit/>
          </a:bodyPr>
          <a:lstStyle/>
          <a:p>
            <a:pPr lvl="0" algn="just"/>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Provide valid credentials and tap on the Login button</a:t>
            </a:r>
            <a:r>
              <a:rPr lang="en-GB"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please be advised that the application will need some time to download data from the cloud.</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sp>
        <p:nvSpPr>
          <p:cNvPr id="10" name="TextBox 9">
            <a:extLst>
              <a:ext uri="{FF2B5EF4-FFF2-40B4-BE49-F238E27FC236}">
                <a16:creationId xmlns:a16="http://schemas.microsoft.com/office/drawing/2014/main" id="{094787F1-269F-81B1-4FA4-454CAF5EFE44}"/>
              </a:ext>
            </a:extLst>
          </p:cNvPr>
          <p:cNvSpPr txBox="1"/>
          <p:nvPr/>
        </p:nvSpPr>
        <p:spPr>
          <a:xfrm>
            <a:off x="8837474" y="3232318"/>
            <a:ext cx="2768202" cy="1723549"/>
          </a:xfrm>
          <a:prstGeom prst="rect">
            <a:avLst/>
          </a:prstGeom>
          <a:solidFill>
            <a:srgbClr val="002060"/>
          </a:solidFill>
        </p:spPr>
        <p:txBody>
          <a:bodyPr wrap="square">
            <a:spAutoFit/>
          </a:bodyPr>
          <a:lstStyle/>
          <a:p>
            <a:pPr lvl="0" algn="just"/>
            <a:endParaRPr lang="en-IN" sz="1600" dirty="0">
              <a:solidFill>
                <a:schemeClr val="bg1"/>
              </a:solidFill>
              <a:latin typeface="Calibri" panose="020F0502020204030204" pitchFamily="34" charset="0"/>
              <a:ea typeface="Times New Roman" panose="02020603050405020304" pitchFamily="18" charset="0"/>
              <a:cs typeface="Shruti" panose="020B0502040204020203" pitchFamily="34" charset="0"/>
            </a:endParaRPr>
          </a:p>
          <a:p>
            <a:pPr lvl="0" algn="just"/>
            <a:r>
              <a:rPr lang="en-US" sz="18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Note:</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Internet connectivity is required during login otherwise login will fail, and the application will not work</a:t>
            </a:r>
            <a:endParaRPr lang="en-IN" sz="1600" dirty="0">
              <a:solidFill>
                <a:schemeClr val="bg1"/>
              </a:solidFill>
              <a:effectLst/>
              <a:latin typeface="Calibri" panose="020F0502020204030204" pitchFamily="34"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326192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7545</TotalTime>
  <Words>2031</Words>
  <Application>Microsoft Office PowerPoint</Application>
  <PresentationFormat>Widescreen</PresentationFormat>
  <Paragraphs>196</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(Body)</vt:lpstr>
      <vt:lpstr>Calibri Light</vt:lpstr>
      <vt:lpstr>Wingdings</vt:lpstr>
      <vt:lpstr>Office Theme</vt:lpstr>
      <vt:lpstr>PowerPoint Presentation</vt:lpstr>
      <vt:lpstr>Application Features</vt:lpstr>
      <vt:lpstr>Minimum Requirements for the Phones</vt:lpstr>
      <vt:lpstr>Application Installation</vt:lpstr>
      <vt:lpstr>Application Permission</vt:lpstr>
      <vt:lpstr>Login</vt:lpstr>
      <vt:lpstr>PowerPoint Presentation</vt:lpstr>
      <vt:lpstr>PowerPoint Presentation</vt:lpstr>
      <vt:lpstr>PowerPoint Presentation</vt:lpstr>
      <vt:lpstr>Association – Select Where to Associate</vt:lpstr>
      <vt:lpstr>Association – Select Smart Device Type</vt:lpstr>
      <vt:lpstr>Association – Scan Cooler SN</vt:lpstr>
      <vt:lpstr>Association – Scan Smart Device SN</vt:lpstr>
      <vt:lpstr>Association – Scan Smart Device SN</vt:lpstr>
      <vt:lpstr>Association – Smart Device Configuration Setting Up</vt:lpstr>
      <vt:lpstr>Association – Verify Association</vt:lpstr>
      <vt:lpstr>LOGS – Upload Association Data</vt:lpstr>
      <vt:lpstr>LOGS – Success Association Info</vt:lpstr>
      <vt:lpstr>LOGS – Failure Association Info</vt:lpstr>
      <vt:lpstr>LOGS – Association Overview</vt:lpstr>
      <vt:lpstr>MESSAGES – OK/Success Messages</vt:lpstr>
      <vt:lpstr>MESSAGES – ALERTS Messages</vt:lpstr>
      <vt:lpstr>MESSAGES – ERROR Messages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Krunal Ghevariya</dc:creator>
  <cp:lastModifiedBy>Akash Panchal</cp:lastModifiedBy>
  <cp:revision>875</cp:revision>
  <cp:lastPrinted>2020-01-03T11:03:13Z</cp:lastPrinted>
  <dcterms:created xsi:type="dcterms:W3CDTF">2019-10-22T09:06:47Z</dcterms:created>
  <dcterms:modified xsi:type="dcterms:W3CDTF">2022-10-13T07:57:39Z</dcterms:modified>
</cp:coreProperties>
</file>