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263" r:id="rId3"/>
    <p:sldId id="322" r:id="rId4"/>
    <p:sldId id="299" r:id="rId5"/>
    <p:sldId id="321" r:id="rId6"/>
    <p:sldId id="319" r:id="rId7"/>
    <p:sldId id="270" r:id="rId8"/>
    <p:sldId id="309" r:id="rId9"/>
    <p:sldId id="323" r:id="rId10"/>
    <p:sldId id="538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298" r:id="rId19"/>
    <p:sldId id="548" r:id="rId20"/>
    <p:sldId id="546" r:id="rId21"/>
    <p:sldId id="54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CD0"/>
    <a:srgbClr val="00E1FF"/>
    <a:srgbClr val="00FFE0"/>
    <a:srgbClr val="00B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BF3B0-7BCA-41DD-ADEF-CED98E9AA703}" v="18" dt="2023-05-24T11:04:44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00"/>
    <p:restoredTop sz="94694"/>
  </p:normalViewPr>
  <p:slideViewPr>
    <p:cSldViewPr snapToGrid="0">
      <p:cViewPr varScale="1">
        <p:scale>
          <a:sx n="59" d="100"/>
          <a:sy n="59" d="100"/>
        </p:scale>
        <p:origin x="7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5611A-D103-AE4A-AF11-69F48E872C8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9CFA6-8C68-0943-80D2-57D8206AA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9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BE73-82F3-1D59-79C5-4AE44608A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CC043-046E-592D-21C1-6244BAF08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1C95C-A0A7-EFBF-0138-FA2A83B1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388D-3729-2845-97CF-02B0935F4820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96DC5-2105-5FD5-CC1F-438BC560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AAD45-70C6-75A9-5D63-7BEFB05B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DA1-92E0-FB4B-9842-484450E1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9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83AE-B8FA-EF12-0C12-21D4670E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60D8F-974E-F7BC-AD09-B1A00BF4B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766ED-4730-6D16-386A-12B24FC10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388D-3729-2845-97CF-02B0935F4820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91810-9EC1-936C-D350-033AED58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1FB72-C1E4-706F-573D-C96D2FBD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DA1-92E0-FB4B-9842-484450E1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1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BEA2D5-11B9-98ED-9546-1168CFFF5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0EE27-2957-3F44-F6DF-DB45829FE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E7D53-AD48-C6D0-FFB0-B24019EA1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388D-3729-2845-97CF-02B0935F4820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9E8BF-5806-03C3-007E-C423FA780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18A75-4EAA-D49D-59DD-2240879E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DA1-92E0-FB4B-9842-484450E1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3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C7EB2-090D-637F-022F-C45782D0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2B649-2667-7BC1-8B0B-D6FB82A63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6A191-7326-F217-0EAF-E0C1ECBC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388D-3729-2845-97CF-02B0935F4820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F4669-2324-DC38-7473-F4D04351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DFD74-4BE9-0905-E113-078E5369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DA1-92E0-FB4B-9842-484450E1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6CF2-0BCE-0467-0153-FBCD711C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A17B3-CA94-1FAA-A6B3-B5033B682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13199-34FC-6D01-1A4D-BBC2B6B6C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388D-3729-2845-97CF-02B0935F4820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CD013-3903-AF52-618A-E080FAC0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3C9F0-DF75-649E-1EAE-943215B2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DA1-92E0-FB4B-9842-484450E1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9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8F85-FA3A-2F78-35CF-CE337433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3C4D-5B20-2F58-49D8-A081B0E26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26A9C-4326-9055-66C5-66B7498B3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CC791-C077-4667-E5F3-7162432F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388D-3729-2845-97CF-02B0935F4820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0AE01-1158-4CB4-AA7F-08713C9C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4EB32-01BE-822F-68F9-4BEF3386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DA1-92E0-FB4B-9842-484450E1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3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AF4CD-57E1-73B4-A211-912318F64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7ABAF-7E45-AB6F-5004-FB17BD9D1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DA53F-74C6-CC35-1D00-9A6E9C089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29474-C90D-F3E8-3320-7B4087722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4AC6B-2FFA-2932-9B2E-8652E7180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DBB17-3E66-B7DA-593E-D5EAFAB71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388D-3729-2845-97CF-02B0935F4820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A66A2-171C-BDC5-4F89-CEB20075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DE5DD0-EB48-F3F9-6B00-57CDBC80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DA1-92E0-FB4B-9842-484450E1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8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5D91-2025-DEEB-895B-EDB38BB4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4722DC-6527-E37E-22DD-A0C5CB1E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388D-3729-2845-97CF-02B0935F4820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24BFE-4C6E-F55B-AEAE-33856375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87B98-E551-AFFC-AD39-4CBA9327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DA1-92E0-FB4B-9842-484450E1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5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9FF846-08C9-BCA0-70D1-79E4E660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388D-3729-2845-97CF-02B0935F4820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4B50F-CB90-5570-494A-3CCA831DD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47998-2F7C-8F57-FBB5-2B96E0FA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DA1-92E0-FB4B-9842-484450E1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5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D15D2-416C-43AB-8591-733454F9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BA7AE-5D0A-B199-25C4-853D1FAD3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46954-B7AA-70D6-328A-96E0F54CD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9EC4F-7C09-2121-F076-4D2CF2EE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388D-3729-2845-97CF-02B0935F4820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B17AE-A54D-C859-3AAA-209B9265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4FD69-2C6D-DFBA-821E-F52AF1C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DA1-92E0-FB4B-9842-484450E1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62FDD-9F71-8368-62D4-6A6D8CA0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CA1E4-3462-A259-5F61-9B6C75456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200CF-99CB-500D-7F02-7B80682B4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1118E-8A82-C045-4E33-845FAE726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388D-3729-2845-97CF-02B0935F4820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EE9F9-9F53-0288-CA1E-D933A966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8D785-EE78-72B5-231E-9C05366E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DA1-92E0-FB4B-9842-484450E1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5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DD12D-7E14-E90E-A256-71063F5E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94480-4B50-C555-189E-6517059DB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0B05-BFF6-5237-1DEB-963C801F0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9388D-3729-2845-97CF-02B0935F4820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83EBD-F006-0C6A-81F1-7205AC66B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0CC8-9A2D-818D-1A89-37F767308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1DDA1-92E0-FB4B-9842-484450E1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9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visioniot.fieldtechnicia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arrow&#10;&#10;Description automatically generated">
            <a:extLst>
              <a:ext uri="{FF2B5EF4-FFF2-40B4-BE49-F238E27FC236}">
                <a16:creationId xmlns:a16="http://schemas.microsoft.com/office/drawing/2014/main" id="{7AC1F0F9-2C0C-B70C-5EB2-538CC0AE4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871059-DE46-249F-C858-0AF05ED15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264" y="515416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lack" panose="02000503020000020003" pitchFamily="2" charset="0"/>
              </a:rPr>
              <a:t>Field Technician APP Guide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BB33530-110D-A4BC-D249-C752BD0D3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200" y="5154168"/>
            <a:ext cx="2892986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  <a:latin typeface="Avenir Book" panose="02000503020000020003" pitchFamily="2" charset="0"/>
              </a:rPr>
              <a:t>User Manual</a:t>
            </a:r>
          </a:p>
          <a:p>
            <a:pPr algn="l"/>
            <a:r>
              <a:rPr lang="en-US" sz="2000" dirty="0">
                <a:solidFill>
                  <a:schemeClr val="tx2"/>
                </a:solidFill>
                <a:latin typeface="Avenir Book" panose="02000503020000020003" pitchFamily="2" charset="0"/>
              </a:rPr>
              <a:t>May 2023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ACB1258-58E3-C7D2-5299-447F35429F47}"/>
              </a:ext>
            </a:extLst>
          </p:cNvPr>
          <p:cNvSpPr txBox="1"/>
          <p:nvPr/>
        </p:nvSpPr>
        <p:spPr>
          <a:xfrm>
            <a:off x="9756706" y="6555293"/>
            <a:ext cx="3041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  <a:latin typeface="Avenir Book" panose="02000503020000020003" pitchFamily="2" charset="0"/>
              </a:rPr>
              <a:t>© 2023 Vision Group</a:t>
            </a:r>
          </a:p>
        </p:txBody>
      </p:sp>
    </p:spTree>
    <p:extLst>
      <p:ext uri="{BB962C8B-B14F-4D97-AF65-F5344CB8AC3E}">
        <p14:creationId xmlns:p14="http://schemas.microsoft.com/office/powerpoint/2010/main" val="1731616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F9D4DC-E934-0CF8-A46D-DB6B90C0E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1">
            <a:extLst>
              <a:ext uri="{FF2B5EF4-FFF2-40B4-BE49-F238E27FC236}">
                <a16:creationId xmlns:a16="http://schemas.microsoft.com/office/drawing/2014/main" id="{7B56C42B-0837-B370-62B3-6F008E02CC50}"/>
              </a:ext>
            </a:extLst>
          </p:cNvPr>
          <p:cNvSpPr txBox="1">
            <a:spLocks/>
          </p:cNvSpPr>
          <p:nvPr/>
        </p:nvSpPr>
        <p:spPr>
          <a:xfrm>
            <a:off x="148505" y="151623"/>
            <a:ext cx="6060610" cy="65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Error Message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F1454B-DE42-3E0E-C2EF-A2A4CAE9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ERROR MESSAGE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33FADD-B0AE-50F3-B858-8292279C43B9}"/>
              </a:ext>
            </a:extLst>
          </p:cNvPr>
          <p:cNvSpPr txBox="1"/>
          <p:nvPr/>
        </p:nvSpPr>
        <p:spPr>
          <a:xfrm>
            <a:off x="148505" y="5486472"/>
            <a:ext cx="1094357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00"/>
            </a:lvl1pPr>
          </a:lstStyle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400" dirty="0"/>
              <a:t>Helps user to  easily diagnose the fault and identify a solution.</a:t>
            </a:r>
            <a:endParaRPr lang="en-GB" sz="3600" dirty="0"/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400" dirty="0"/>
              <a:t>Application shows status of cooler and also error, if any.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4BDB3-86A8-EE57-AE65-EA2D15083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05" y="956698"/>
            <a:ext cx="2236744" cy="421276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07665B-31F8-C892-1FE8-A67645F8EF17}"/>
              </a:ext>
            </a:extLst>
          </p:cNvPr>
          <p:cNvSpPr/>
          <p:nvPr/>
        </p:nvSpPr>
        <p:spPr>
          <a:xfrm>
            <a:off x="3815892" y="1385772"/>
            <a:ext cx="1578429" cy="32657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>
                <a:solidFill>
                  <a:schemeClr val="tx1"/>
                </a:solidFill>
              </a:rPr>
              <a:t>Mode </a:t>
            </a:r>
          </a:p>
          <a:p>
            <a:pPr algn="ctr"/>
            <a:r>
              <a:rPr lang="en-IN" sz="1100" dirty="0">
                <a:solidFill>
                  <a:schemeClr val="tx1"/>
                </a:solidFill>
              </a:rPr>
              <a:t>Refer </a:t>
            </a:r>
            <a:r>
              <a:rPr lang="en-IN" sz="1100" dirty="0">
                <a:solidFill>
                  <a:schemeClr val="tx1"/>
                </a:solidFill>
                <a:hlinkClick r:id="rId4" action="ppaction://hlinksldjump"/>
              </a:rPr>
              <a:t>Slide No. 19</a:t>
            </a:r>
            <a:endParaRPr lang="en-IN" sz="11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C630FE-DC44-3648-0F43-B0858F19AB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31584" y="624815"/>
            <a:ext cx="2050181" cy="44337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BDFED0-A123-7CA5-7D7E-258A3C6F423B}"/>
              </a:ext>
            </a:extLst>
          </p:cNvPr>
          <p:cNvSpPr/>
          <p:nvPr/>
        </p:nvSpPr>
        <p:spPr>
          <a:xfrm>
            <a:off x="8562064" y="1539680"/>
            <a:ext cx="1578429" cy="32657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>
                <a:solidFill>
                  <a:schemeClr val="tx1"/>
                </a:solidFill>
              </a:rPr>
              <a:t>Evaporator Fan status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FCCC7A-62B0-6731-1FF3-990DB4EF83E7}"/>
              </a:ext>
            </a:extLst>
          </p:cNvPr>
          <p:cNvSpPr/>
          <p:nvPr/>
        </p:nvSpPr>
        <p:spPr>
          <a:xfrm>
            <a:off x="8562064" y="2059226"/>
            <a:ext cx="1578429" cy="32657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>
                <a:solidFill>
                  <a:schemeClr val="tx1"/>
                </a:solidFill>
              </a:rPr>
              <a:t>Appliance Temperature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C6907E-1A91-C6DC-E036-659F2465368F}"/>
              </a:ext>
            </a:extLst>
          </p:cNvPr>
          <p:cNvSpPr/>
          <p:nvPr/>
        </p:nvSpPr>
        <p:spPr>
          <a:xfrm>
            <a:off x="8562064" y="2505899"/>
            <a:ext cx="1578429" cy="32657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>
                <a:solidFill>
                  <a:schemeClr val="tx1"/>
                </a:solidFill>
              </a:rPr>
              <a:t>Door Status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658421-5F64-CDB1-1D7A-5A5A727A6DCC}"/>
              </a:ext>
            </a:extLst>
          </p:cNvPr>
          <p:cNvSpPr/>
          <p:nvPr/>
        </p:nvSpPr>
        <p:spPr>
          <a:xfrm>
            <a:off x="3815892" y="3394025"/>
            <a:ext cx="1578429" cy="32657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>
                <a:solidFill>
                  <a:schemeClr val="tx1"/>
                </a:solidFill>
              </a:rPr>
              <a:t>Cooler Voltage</a:t>
            </a:r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8F0230-4825-EEA0-DB1D-24EB644AB1CD}"/>
              </a:ext>
            </a:extLst>
          </p:cNvPr>
          <p:cNvSpPr/>
          <p:nvPr/>
        </p:nvSpPr>
        <p:spPr>
          <a:xfrm>
            <a:off x="3815892" y="3968434"/>
            <a:ext cx="1578429" cy="32657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>
                <a:solidFill>
                  <a:schemeClr val="tx1"/>
                </a:solidFill>
              </a:rPr>
              <a:t>Compressor Status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BF1EFA-FE68-2A2B-D49E-CDB0A937AF2D}"/>
              </a:ext>
            </a:extLst>
          </p:cNvPr>
          <p:cNvSpPr/>
          <p:nvPr/>
        </p:nvSpPr>
        <p:spPr>
          <a:xfrm>
            <a:off x="3815892" y="2146476"/>
            <a:ext cx="1578429" cy="32657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>
                <a:solidFill>
                  <a:schemeClr val="tx1"/>
                </a:solidFill>
              </a:rPr>
              <a:t>Light Status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651C5B-D263-4565-9270-47D0DFB6251C}"/>
              </a:ext>
            </a:extLst>
          </p:cNvPr>
          <p:cNvCxnSpPr>
            <a:cxnSpLocks/>
          </p:cNvCxnSpPr>
          <p:nvPr/>
        </p:nvCxnSpPr>
        <p:spPr>
          <a:xfrm flipH="1">
            <a:off x="5439080" y="1549058"/>
            <a:ext cx="722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D3F8B9-8FB8-7464-97B3-259191E36C9F}"/>
              </a:ext>
            </a:extLst>
          </p:cNvPr>
          <p:cNvCxnSpPr>
            <a:cxnSpLocks/>
          </p:cNvCxnSpPr>
          <p:nvPr/>
        </p:nvCxnSpPr>
        <p:spPr>
          <a:xfrm flipH="1">
            <a:off x="5439080" y="2287832"/>
            <a:ext cx="722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E817BB-C5F2-4DF2-5E4D-38899A38CACB}"/>
              </a:ext>
            </a:extLst>
          </p:cNvPr>
          <p:cNvCxnSpPr>
            <a:cxnSpLocks/>
          </p:cNvCxnSpPr>
          <p:nvPr/>
        </p:nvCxnSpPr>
        <p:spPr>
          <a:xfrm flipH="1">
            <a:off x="5439080" y="3580911"/>
            <a:ext cx="722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0BB9D4-6B94-1A87-219F-061D3EB44314}"/>
              </a:ext>
            </a:extLst>
          </p:cNvPr>
          <p:cNvCxnSpPr>
            <a:cxnSpLocks/>
          </p:cNvCxnSpPr>
          <p:nvPr/>
        </p:nvCxnSpPr>
        <p:spPr>
          <a:xfrm flipH="1">
            <a:off x="5439080" y="4131720"/>
            <a:ext cx="722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33349C-21A8-C2D5-768A-6740C8DE2FBB}"/>
              </a:ext>
            </a:extLst>
          </p:cNvPr>
          <p:cNvCxnSpPr/>
          <p:nvPr/>
        </p:nvCxnSpPr>
        <p:spPr>
          <a:xfrm>
            <a:off x="7924801" y="1747894"/>
            <a:ext cx="659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F9A166F-4774-14CE-BF4B-E7BA8F709096}"/>
              </a:ext>
            </a:extLst>
          </p:cNvPr>
          <p:cNvCxnSpPr/>
          <p:nvPr/>
        </p:nvCxnSpPr>
        <p:spPr>
          <a:xfrm>
            <a:off x="8045446" y="2255170"/>
            <a:ext cx="50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367B59-F002-82A0-B99E-EACCF9403888}"/>
              </a:ext>
            </a:extLst>
          </p:cNvPr>
          <p:cNvCxnSpPr/>
          <p:nvPr/>
        </p:nvCxnSpPr>
        <p:spPr>
          <a:xfrm>
            <a:off x="8058064" y="2638358"/>
            <a:ext cx="50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85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BF560C0-E518-54BA-FB09-E34571F63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F1454B-DE42-3E0E-C2EF-A2A4CAE9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CHANGE CONTROLLER SETTING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33FADD-B0AE-50F3-B858-8292279C43B9}"/>
              </a:ext>
            </a:extLst>
          </p:cNvPr>
          <p:cNvSpPr txBox="1"/>
          <p:nvPr/>
        </p:nvSpPr>
        <p:spPr>
          <a:xfrm>
            <a:off x="60535" y="5361075"/>
            <a:ext cx="1094357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>
              <a:defRPr sz="900"/>
            </a:lvl1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latin typeface="Avenir Book" panose="02000503020000020003"/>
              </a:rPr>
              <a:t>User can </a:t>
            </a:r>
            <a:r>
              <a:rPr lang="en-GB" sz="1400" dirty="0">
                <a:latin typeface="Avenir Book" panose="02000503020000020003"/>
              </a:rPr>
              <a:t>change all available settings for FDE controllers according to requirement.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panose="02000503020000020003"/>
              </a:rPr>
              <a:t>After changing setting , user should click on “Right button “ (Image A).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F68CCF-9885-2A77-2758-FDBDE3635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3" y="1026274"/>
            <a:ext cx="1870177" cy="3976712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2627F8-4D95-B15C-1D78-31E0DB3AE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69" y="1026273"/>
            <a:ext cx="1870177" cy="3972086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D26FE31-996E-7949-8362-06FA9A8E4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852" y="1026273"/>
            <a:ext cx="1789262" cy="3971933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12BFFAC-1E93-B96D-DB96-EE5947EA79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83" y="1026274"/>
            <a:ext cx="1791415" cy="3976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3A0C61-8A69-CD92-DC62-D7AC0D393A2E}"/>
              </a:ext>
            </a:extLst>
          </p:cNvPr>
          <p:cNvSpPr txBox="1"/>
          <p:nvPr/>
        </p:nvSpPr>
        <p:spPr>
          <a:xfrm>
            <a:off x="6292346" y="4949530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/>
              <a:t>Image A</a:t>
            </a:r>
            <a:endParaRPr lang="en-IN" sz="1400" dirty="0"/>
          </a:p>
        </p:txBody>
      </p:sp>
      <p:sp>
        <p:nvSpPr>
          <p:cNvPr id="5" name="Title 31">
            <a:extLst>
              <a:ext uri="{FF2B5EF4-FFF2-40B4-BE49-F238E27FC236}">
                <a16:creationId xmlns:a16="http://schemas.microsoft.com/office/drawing/2014/main" id="{3BB81308-2C3D-2636-1ECE-010737087CF9}"/>
              </a:ext>
            </a:extLst>
          </p:cNvPr>
          <p:cNvSpPr txBox="1">
            <a:spLocks/>
          </p:cNvSpPr>
          <p:nvPr/>
        </p:nvSpPr>
        <p:spPr>
          <a:xfrm>
            <a:off x="148505" y="151623"/>
            <a:ext cx="6060610" cy="65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Change Controller Settings</a:t>
            </a:r>
          </a:p>
        </p:txBody>
      </p:sp>
    </p:spTree>
    <p:extLst>
      <p:ext uri="{BB962C8B-B14F-4D97-AF65-F5344CB8AC3E}">
        <p14:creationId xmlns:p14="http://schemas.microsoft.com/office/powerpoint/2010/main" val="1923138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BBB56FE-1BA8-2E21-2D3E-CD23237F6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F1454B-DE42-3E0E-C2EF-A2A4CAE9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ADD CONTROLLER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33FADD-B0AE-50F3-B858-8292279C43B9}"/>
              </a:ext>
            </a:extLst>
          </p:cNvPr>
          <p:cNvSpPr txBox="1"/>
          <p:nvPr/>
        </p:nvSpPr>
        <p:spPr>
          <a:xfrm>
            <a:off x="148505" y="5377061"/>
            <a:ext cx="10943574" cy="738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 sz="1400"/>
            </a:lvl1pPr>
          </a:lstStyle>
          <a:p>
            <a:pPr marL="0" indent="0">
              <a:buNone/>
            </a:pPr>
            <a:r>
              <a:rPr lang="en-US" dirty="0">
                <a:latin typeface="Avenir Book" panose="02000503020000020003"/>
              </a:rPr>
              <a:t>User click on  “Add/Replace Controller” next one pop-up shows “ Add or Replace” (Image A) </a:t>
            </a:r>
            <a:r>
              <a:rPr lang="en-US" dirty="0">
                <a:latin typeface="Avenir Book" panose="02000503020000020003"/>
                <a:sym typeface="Wingdings" panose="05000000000000000000" pitchFamily="2" charset="2"/>
              </a:rPr>
              <a:t> </a:t>
            </a:r>
            <a:r>
              <a:rPr lang="en-US" dirty="0">
                <a:latin typeface="Avenir Book" panose="02000503020000020003"/>
              </a:rPr>
              <a:t> User click on Add button</a:t>
            </a:r>
            <a:r>
              <a:rPr lang="en-US" dirty="0">
                <a:latin typeface="Avenir Book" panose="02000503020000020003"/>
                <a:sym typeface="Wingdings" panose="05000000000000000000" pitchFamily="2" charset="2"/>
              </a:rPr>
              <a:t></a:t>
            </a:r>
            <a:r>
              <a:rPr lang="en-US" dirty="0">
                <a:latin typeface="Avenir Book" panose="02000503020000020003"/>
              </a:rPr>
              <a:t> Click on  “Tap to scan cooler” </a:t>
            </a:r>
            <a:r>
              <a:rPr lang="en-IN" dirty="0">
                <a:latin typeface="Avenir Book" panose="02000503020000020003"/>
              </a:rPr>
              <a:t> scan or entered manually. </a:t>
            </a:r>
            <a:r>
              <a:rPr lang="en-IN" dirty="0">
                <a:latin typeface="Avenir Book" panose="02000503020000020003"/>
                <a:sym typeface="Wingdings" panose="05000000000000000000" pitchFamily="2" charset="2"/>
              </a:rPr>
              <a:t> </a:t>
            </a:r>
            <a:r>
              <a:rPr lang="en-IN" dirty="0">
                <a:latin typeface="Avenir Book" panose="02000503020000020003"/>
              </a:rPr>
              <a:t>After that Tap on Add Controller – which will add Controller.</a:t>
            </a:r>
            <a:r>
              <a:rPr lang="en-IN" dirty="0">
                <a:latin typeface="Avenir Book" panose="02000503020000020003"/>
                <a:sym typeface="Wingdings" panose="05000000000000000000" pitchFamily="2" charset="2"/>
              </a:rPr>
              <a:t> </a:t>
            </a:r>
            <a:r>
              <a:rPr lang="en-IN" dirty="0">
                <a:latin typeface="Avenir Book" panose="02000503020000020003"/>
              </a:rPr>
              <a:t>Check all detail for add the controller seen as “Summary”. </a:t>
            </a:r>
            <a:r>
              <a:rPr lang="en-IN" dirty="0">
                <a:latin typeface="Avenir Book" panose="02000503020000020003"/>
                <a:sym typeface="Wingdings" panose="05000000000000000000" pitchFamily="2" charset="2"/>
              </a:rPr>
              <a:t> User </a:t>
            </a:r>
            <a:r>
              <a:rPr lang="en-IN" dirty="0">
                <a:latin typeface="Avenir Book" panose="02000503020000020003"/>
              </a:rPr>
              <a:t>pop-up message (Image B).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D05F0-76BC-A64F-9B97-A8B2EBE40DF8}"/>
              </a:ext>
            </a:extLst>
          </p:cNvPr>
          <p:cNvSpPr txBox="1"/>
          <p:nvPr/>
        </p:nvSpPr>
        <p:spPr>
          <a:xfrm>
            <a:off x="619973" y="5112131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905AEA-C694-42EE-E2D2-38108433C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05" y="714717"/>
            <a:ext cx="2304500" cy="440453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710BD83-4442-565A-8374-23C674803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14" y="748392"/>
            <a:ext cx="2082708" cy="435436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 descr="Teams&#10;&#10;Description automatically generated with low confidence">
            <a:extLst>
              <a:ext uri="{FF2B5EF4-FFF2-40B4-BE49-F238E27FC236}">
                <a16:creationId xmlns:a16="http://schemas.microsoft.com/office/drawing/2014/main" id="{5EA3A855-3F63-1F81-5082-37DF0C70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23" y="757768"/>
            <a:ext cx="2082708" cy="429785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Picture 1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E795C0D-0AF0-7C13-97B4-F8B21ED69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392" y="757768"/>
            <a:ext cx="1973388" cy="438067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78949D-96EF-E6D0-2366-2415B230F066}"/>
              </a:ext>
            </a:extLst>
          </p:cNvPr>
          <p:cNvSpPr txBox="1"/>
          <p:nvPr/>
        </p:nvSpPr>
        <p:spPr>
          <a:xfrm>
            <a:off x="9676617" y="5069284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B</a:t>
            </a:r>
          </a:p>
        </p:txBody>
      </p:sp>
      <p:sp>
        <p:nvSpPr>
          <p:cNvPr id="3" name="Title 31">
            <a:extLst>
              <a:ext uri="{FF2B5EF4-FFF2-40B4-BE49-F238E27FC236}">
                <a16:creationId xmlns:a16="http://schemas.microsoft.com/office/drawing/2014/main" id="{8282D123-D04E-04BB-B8AA-EEAAEE8C3481}"/>
              </a:ext>
            </a:extLst>
          </p:cNvPr>
          <p:cNvSpPr txBox="1">
            <a:spLocks/>
          </p:cNvSpPr>
          <p:nvPr/>
        </p:nvSpPr>
        <p:spPr>
          <a:xfrm>
            <a:off x="148505" y="163498"/>
            <a:ext cx="6060610" cy="65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ADD Controller</a:t>
            </a:r>
          </a:p>
        </p:txBody>
      </p:sp>
    </p:spTree>
    <p:extLst>
      <p:ext uri="{BB962C8B-B14F-4D97-AF65-F5344CB8AC3E}">
        <p14:creationId xmlns:p14="http://schemas.microsoft.com/office/powerpoint/2010/main" val="171088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4457F75-775C-C114-223F-BCE7D46AA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F1454B-DE42-3E0E-C2EF-A2A4CAE9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REPLACE CONTROLLER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D05F0-76BC-A64F-9B97-A8B2EBE40DF8}"/>
              </a:ext>
            </a:extLst>
          </p:cNvPr>
          <p:cNvSpPr txBox="1"/>
          <p:nvPr/>
        </p:nvSpPr>
        <p:spPr>
          <a:xfrm>
            <a:off x="1072387" y="5135881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78949D-96EF-E6D0-2366-2415B230F066}"/>
              </a:ext>
            </a:extLst>
          </p:cNvPr>
          <p:cNvSpPr txBox="1"/>
          <p:nvPr/>
        </p:nvSpPr>
        <p:spPr>
          <a:xfrm>
            <a:off x="9700335" y="5153754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A2FBDE-0B49-9E65-EAB0-C0DC2304BBF0}"/>
              </a:ext>
            </a:extLst>
          </p:cNvPr>
          <p:cNvSpPr txBox="1"/>
          <p:nvPr/>
        </p:nvSpPr>
        <p:spPr>
          <a:xfrm>
            <a:off x="205410" y="5399660"/>
            <a:ext cx="10943574" cy="738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 sz="1400"/>
            </a:lvl1pPr>
          </a:lstStyle>
          <a:p>
            <a:pPr marL="0" indent="0">
              <a:buNone/>
            </a:pPr>
            <a:r>
              <a:rPr lang="en-US" dirty="0"/>
              <a:t>User click on  “Add/Replace Controller” next one pop-up shows “ Add or Replace” (Image A)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User click on Replace button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Click on  “Tap to scan cooler” </a:t>
            </a:r>
            <a:r>
              <a:rPr lang="en-IN" dirty="0"/>
              <a:t> scan or entered manually. 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r>
              <a:rPr lang="en-IN" dirty="0"/>
              <a:t>After that Tap on Add Controller – which will replace Controller.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r>
              <a:rPr lang="en-IN" dirty="0"/>
              <a:t>Check all detail for add the controller seen as “Summary”. </a:t>
            </a:r>
            <a:r>
              <a:rPr lang="en-IN" dirty="0">
                <a:sym typeface="Wingdings" panose="05000000000000000000" pitchFamily="2" charset="2"/>
              </a:rPr>
              <a:t> User </a:t>
            </a:r>
            <a:r>
              <a:rPr lang="en-IN" dirty="0"/>
              <a:t>pop-up message (Image B).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E2D2D-6B49-C180-CB9E-08F28CD8F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3" y="746959"/>
            <a:ext cx="2298805" cy="44663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6DBCC3C5-BFD3-0EEB-5492-818E38600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68" y="738469"/>
            <a:ext cx="2008801" cy="445928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45B48F9-AD67-5E5D-F962-2345779A3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1" y="746959"/>
            <a:ext cx="2161286" cy="446518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D3EE21E-FDF6-B9E6-9FCE-5F9B83229D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49" y="738467"/>
            <a:ext cx="2008802" cy="445928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Title 31">
            <a:extLst>
              <a:ext uri="{FF2B5EF4-FFF2-40B4-BE49-F238E27FC236}">
                <a16:creationId xmlns:a16="http://schemas.microsoft.com/office/drawing/2014/main" id="{202FE80C-A37F-5564-C728-FE5E8CEA356A}"/>
              </a:ext>
            </a:extLst>
          </p:cNvPr>
          <p:cNvSpPr txBox="1">
            <a:spLocks/>
          </p:cNvSpPr>
          <p:nvPr/>
        </p:nvSpPr>
        <p:spPr>
          <a:xfrm>
            <a:off x="148505" y="151623"/>
            <a:ext cx="6060610" cy="65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Replace Controller</a:t>
            </a:r>
          </a:p>
        </p:txBody>
      </p:sp>
    </p:spTree>
    <p:extLst>
      <p:ext uri="{BB962C8B-B14F-4D97-AF65-F5344CB8AC3E}">
        <p14:creationId xmlns:p14="http://schemas.microsoft.com/office/powerpoint/2010/main" val="614591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5ACF762-8282-229A-05DD-FC74F51A1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F1454B-DE42-3E0E-C2EF-A2A4CAE9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REMOVE CONTROLLER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78949D-96EF-E6D0-2366-2415B230F066}"/>
              </a:ext>
            </a:extLst>
          </p:cNvPr>
          <p:cNvSpPr txBox="1"/>
          <p:nvPr/>
        </p:nvSpPr>
        <p:spPr>
          <a:xfrm>
            <a:off x="9655948" y="5158735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A2FBDE-0B49-9E65-EAB0-C0DC2304BBF0}"/>
              </a:ext>
            </a:extLst>
          </p:cNvPr>
          <p:cNvSpPr txBox="1"/>
          <p:nvPr/>
        </p:nvSpPr>
        <p:spPr>
          <a:xfrm>
            <a:off x="148505" y="5435577"/>
            <a:ext cx="10943574" cy="738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  <a:defRPr sz="1400"/>
            </a:lvl1pPr>
          </a:lstStyle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venir Book"/>
              </a:rPr>
              <a:t>S</a:t>
            </a:r>
            <a:r>
              <a:rPr lang="en-US" sz="1400" dirty="0">
                <a:latin typeface="Avenir Book"/>
              </a:rPr>
              <a:t>can the cooler serial number </a:t>
            </a:r>
            <a:r>
              <a:rPr lang="en-US" dirty="0">
                <a:latin typeface="Avenir Book"/>
              </a:rPr>
              <a:t>or enter manually cooler serial number </a:t>
            </a:r>
            <a:r>
              <a:rPr lang="en-US" sz="1400" dirty="0">
                <a:latin typeface="Avenir Book"/>
              </a:rPr>
              <a:t>to establish the details of the current controller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venir Book"/>
              </a:rPr>
              <a:t>Click on “Remove association” button.(</a:t>
            </a:r>
            <a:r>
              <a:rPr lang="en-US" sz="1400" dirty="0">
                <a:latin typeface="Avenir Book"/>
              </a:rPr>
              <a:t>Image A)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Avenir Book"/>
              </a:rPr>
              <a:t>Association </a:t>
            </a:r>
            <a:r>
              <a:rPr lang="en-US" dirty="0">
                <a:latin typeface="Avenir Book"/>
              </a:rPr>
              <a:t>was </a:t>
            </a:r>
            <a:r>
              <a:rPr lang="en-US" sz="1400" dirty="0">
                <a:latin typeface="Avenir Book"/>
              </a:rPr>
              <a:t>removed, and confirmation Pop-up generated.(Image B) 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FC82056B-CDAF-00E0-EDC8-51A595628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32" y="828439"/>
            <a:ext cx="2302528" cy="432000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DE50476-EABA-FA3E-4FBE-45A6B94FF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04" y="828438"/>
            <a:ext cx="2063736" cy="432000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CF827F9-0489-915F-E0A9-966671E43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84" y="832969"/>
            <a:ext cx="2063736" cy="431093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AFB3E8C-D781-4648-9846-591828532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716" y="847796"/>
            <a:ext cx="2063736" cy="431093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FFB208-0153-C99B-62E0-42B209F00E8C}"/>
              </a:ext>
            </a:extLst>
          </p:cNvPr>
          <p:cNvSpPr txBox="1"/>
          <p:nvPr/>
        </p:nvSpPr>
        <p:spPr>
          <a:xfrm>
            <a:off x="6944965" y="5127800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Image A</a:t>
            </a:r>
          </a:p>
        </p:txBody>
      </p:sp>
      <p:sp>
        <p:nvSpPr>
          <p:cNvPr id="4" name="Title 31">
            <a:extLst>
              <a:ext uri="{FF2B5EF4-FFF2-40B4-BE49-F238E27FC236}">
                <a16:creationId xmlns:a16="http://schemas.microsoft.com/office/drawing/2014/main" id="{B78E2CC3-E5AD-AE61-4CE4-E99585B81A20}"/>
              </a:ext>
            </a:extLst>
          </p:cNvPr>
          <p:cNvSpPr txBox="1">
            <a:spLocks/>
          </p:cNvSpPr>
          <p:nvPr/>
        </p:nvSpPr>
        <p:spPr>
          <a:xfrm>
            <a:off x="148505" y="151623"/>
            <a:ext cx="6060610" cy="65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Remove Controller</a:t>
            </a:r>
          </a:p>
        </p:txBody>
      </p:sp>
    </p:spTree>
    <p:extLst>
      <p:ext uri="{BB962C8B-B14F-4D97-AF65-F5344CB8AC3E}">
        <p14:creationId xmlns:p14="http://schemas.microsoft.com/office/powerpoint/2010/main" val="40038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B093DDF-2B84-764F-50C6-3E44AF712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F1454B-DE42-3E0E-C2EF-A2A4CAE9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FIRMWARE UPDATE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6BC29F3-34CD-CA0A-2046-22A40F26A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" y="956698"/>
            <a:ext cx="2014299" cy="433001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C6CB0DB4-D5D1-FEBB-B0A8-5CE145110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46" y="956698"/>
            <a:ext cx="2033058" cy="433001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8A75F-27E6-EB06-CD91-BF091D06DE55}"/>
              </a:ext>
            </a:extLst>
          </p:cNvPr>
          <p:cNvSpPr txBox="1"/>
          <p:nvPr/>
        </p:nvSpPr>
        <p:spPr>
          <a:xfrm>
            <a:off x="265530" y="5380270"/>
            <a:ext cx="2014300" cy="73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050"/>
            </a:lvl1pPr>
          </a:lstStyle>
          <a:p>
            <a:pPr marL="0" indent="0">
              <a:buNone/>
            </a:pPr>
            <a:r>
              <a:rPr lang="en-US" dirty="0"/>
              <a:t>Button is disabled, if no Firmware Update is available.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58E9A-9CE4-6E23-BEB1-CCF11035CB05}"/>
              </a:ext>
            </a:extLst>
          </p:cNvPr>
          <p:cNvSpPr txBox="1"/>
          <p:nvPr/>
        </p:nvSpPr>
        <p:spPr>
          <a:xfrm>
            <a:off x="2988345" y="5380934"/>
            <a:ext cx="2033056" cy="73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buFont typeface="Arial" panose="020B0604020202020204" pitchFamily="34" charset="0"/>
              <a:buNone/>
              <a:defRPr sz="1050"/>
            </a:lvl1pPr>
          </a:lstStyle>
          <a:p>
            <a:r>
              <a:rPr lang="en-US" dirty="0"/>
              <a:t>If new firmware is available, the button will be highlighted in “red”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CA5E1B2-7C00-26CB-618E-9AF82F38F6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63" y="981247"/>
            <a:ext cx="1934805" cy="42005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DC00F68-D3DA-2738-1268-F34DCD210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53" y="956698"/>
            <a:ext cx="2051794" cy="422280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B38E744-F6E7-7820-5385-520340679D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79" y="956698"/>
            <a:ext cx="2033059" cy="424964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1561FF-AFD2-5233-01E9-370922E37903}"/>
              </a:ext>
            </a:extLst>
          </p:cNvPr>
          <p:cNvSpPr txBox="1"/>
          <p:nvPr/>
        </p:nvSpPr>
        <p:spPr>
          <a:xfrm>
            <a:off x="5265878" y="5380270"/>
            <a:ext cx="6369589" cy="738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buFont typeface="Wingdings" panose="05000000000000000000" pitchFamily="2" charset="2"/>
              <a:buNone/>
              <a:defRPr sz="14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User clicks on “upgrade firmware” button, the latest firmware from the Vision IOT platform will be updated to the cooler.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Pop-up “Updating Firmware”, when firmware update is in Progress.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Pop-up generated “Firmware Upgraded”, once the Firmware upgradation is completed.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E897CD-D073-A0A3-AB9A-5BB9BC83CC12}"/>
              </a:ext>
            </a:extLst>
          </p:cNvPr>
          <p:cNvCxnSpPr/>
          <p:nvPr/>
        </p:nvCxnSpPr>
        <p:spPr>
          <a:xfrm>
            <a:off x="2743868" y="863138"/>
            <a:ext cx="0" cy="539274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31">
            <a:extLst>
              <a:ext uri="{FF2B5EF4-FFF2-40B4-BE49-F238E27FC236}">
                <a16:creationId xmlns:a16="http://schemas.microsoft.com/office/drawing/2014/main" id="{CC20F8A6-AB7C-41CE-14A0-4D295277B79E}"/>
              </a:ext>
            </a:extLst>
          </p:cNvPr>
          <p:cNvSpPr txBox="1">
            <a:spLocks/>
          </p:cNvSpPr>
          <p:nvPr/>
        </p:nvSpPr>
        <p:spPr>
          <a:xfrm>
            <a:off x="148505" y="151623"/>
            <a:ext cx="6060610" cy="65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Upgrade Firmware</a:t>
            </a:r>
          </a:p>
        </p:txBody>
      </p:sp>
    </p:spTree>
    <p:extLst>
      <p:ext uri="{BB962C8B-B14F-4D97-AF65-F5344CB8AC3E}">
        <p14:creationId xmlns:p14="http://schemas.microsoft.com/office/powerpoint/2010/main" val="3228511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BE87882-7CF7-35CA-75E2-A0A2666B0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F1454B-DE42-3E0E-C2EF-A2A4CAE9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DISCONNECT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E120A62-29F5-539B-9485-3DF9236C2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0" y="956698"/>
            <a:ext cx="2072493" cy="408310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E051CC3-68A0-98B5-C906-410D696EB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01" y="956698"/>
            <a:ext cx="2218707" cy="408310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71713D-DA90-5E28-10A7-01923500830F}"/>
              </a:ext>
            </a:extLst>
          </p:cNvPr>
          <p:cNvSpPr txBox="1"/>
          <p:nvPr/>
        </p:nvSpPr>
        <p:spPr>
          <a:xfrm>
            <a:off x="1106707" y="5425682"/>
            <a:ext cx="8255007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050"/>
            </a:lvl1pPr>
          </a:lstStyle>
          <a:p>
            <a:r>
              <a:rPr lang="en-US" sz="1400" dirty="0">
                <a:latin typeface="Avenir Book" panose="02000503020000020003"/>
              </a:rPr>
              <a:t>When user presses “Disconnect” button, it should disconnect the controller/device from the application. </a:t>
            </a:r>
          </a:p>
          <a:p>
            <a:r>
              <a:rPr lang="en-US" sz="1400" dirty="0">
                <a:latin typeface="Avenir Book" panose="02000503020000020003"/>
              </a:rPr>
              <a:t>Application returns to the home page with the default active buttons.</a:t>
            </a:r>
          </a:p>
        </p:txBody>
      </p:sp>
      <p:sp>
        <p:nvSpPr>
          <p:cNvPr id="4" name="Title 31">
            <a:extLst>
              <a:ext uri="{FF2B5EF4-FFF2-40B4-BE49-F238E27FC236}">
                <a16:creationId xmlns:a16="http://schemas.microsoft.com/office/drawing/2014/main" id="{AA2F8E24-6172-6F38-9118-D49BD022EF1E}"/>
              </a:ext>
            </a:extLst>
          </p:cNvPr>
          <p:cNvSpPr txBox="1">
            <a:spLocks/>
          </p:cNvSpPr>
          <p:nvPr/>
        </p:nvSpPr>
        <p:spPr>
          <a:xfrm>
            <a:off x="148505" y="151623"/>
            <a:ext cx="6060610" cy="65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Disconnect</a:t>
            </a:r>
          </a:p>
        </p:txBody>
      </p:sp>
    </p:spTree>
    <p:extLst>
      <p:ext uri="{BB962C8B-B14F-4D97-AF65-F5344CB8AC3E}">
        <p14:creationId xmlns:p14="http://schemas.microsoft.com/office/powerpoint/2010/main" val="2240425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8910D0C-E0E6-CC35-FADD-BF4B3B17D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F1454B-DE42-3E0E-C2EF-A2A4CAE9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GET HELP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D50AC-1374-9F09-7F7A-FC46D39EBE03}"/>
              </a:ext>
            </a:extLst>
          </p:cNvPr>
          <p:cNvSpPr txBox="1"/>
          <p:nvPr/>
        </p:nvSpPr>
        <p:spPr>
          <a:xfrm>
            <a:off x="455520" y="5270922"/>
            <a:ext cx="11507189" cy="738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050"/>
            </a:lvl1pPr>
          </a:lstStyle>
          <a:p>
            <a:r>
              <a:rPr lang="en-US" sz="1400" dirty="0">
                <a:latin typeface="Avenir Book" panose="02000503020000020003"/>
              </a:rPr>
              <a:t>If user gets any error in the application, click on the “Get Help” button.</a:t>
            </a:r>
          </a:p>
          <a:p>
            <a:r>
              <a:rPr lang="en-US" sz="1400" dirty="0">
                <a:latin typeface="Avenir Book" panose="02000503020000020003"/>
              </a:rPr>
              <a:t>When user clicks on “Get help” in application, it will redirect the user to the default email application on the mobile device and generate  email.</a:t>
            </a:r>
          </a:p>
          <a:p>
            <a:r>
              <a:rPr lang="en-US" sz="1400" dirty="0">
                <a:latin typeface="Avenir Book" panose="02000503020000020003"/>
              </a:rPr>
              <a:t>If the mail application doesn’t log in, then one pop-up generated is “No mail application is available”.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8FD4EE7-A37B-A099-6A24-0D0CA18C9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98" y="998871"/>
            <a:ext cx="1764356" cy="391664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7CE61CB-B94D-9F19-8F4A-F50D3326D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38" y="998872"/>
            <a:ext cx="1764356" cy="391664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itle 31">
            <a:extLst>
              <a:ext uri="{FF2B5EF4-FFF2-40B4-BE49-F238E27FC236}">
                <a16:creationId xmlns:a16="http://schemas.microsoft.com/office/drawing/2014/main" id="{C79F4D9D-199F-E17E-BC5E-6A096E9AFD92}"/>
              </a:ext>
            </a:extLst>
          </p:cNvPr>
          <p:cNvSpPr txBox="1">
            <a:spLocks/>
          </p:cNvSpPr>
          <p:nvPr/>
        </p:nvSpPr>
        <p:spPr>
          <a:xfrm>
            <a:off x="148505" y="151623"/>
            <a:ext cx="6060610" cy="65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Get Help</a:t>
            </a:r>
          </a:p>
        </p:txBody>
      </p:sp>
    </p:spTree>
    <p:extLst>
      <p:ext uri="{BB962C8B-B14F-4D97-AF65-F5344CB8AC3E}">
        <p14:creationId xmlns:p14="http://schemas.microsoft.com/office/powerpoint/2010/main" val="3434058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arrow&#10;&#10;Description automatically generated">
            <a:extLst>
              <a:ext uri="{FF2B5EF4-FFF2-40B4-BE49-F238E27FC236}">
                <a16:creationId xmlns:a16="http://schemas.microsoft.com/office/drawing/2014/main" id="{7AC1F0F9-2C0C-B70C-5EB2-538CC0AE4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B871059-DE46-249F-C858-0AF05ED15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9398" y="4167578"/>
            <a:ext cx="6973204" cy="1261872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lack" panose="02000503020000020003" pitchFamily="2" charset="0"/>
              </a:rPr>
              <a:t>Thank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CB1258-58E3-C7D2-5299-447F35429F47}"/>
              </a:ext>
            </a:extLst>
          </p:cNvPr>
          <p:cNvSpPr txBox="1"/>
          <p:nvPr/>
        </p:nvSpPr>
        <p:spPr>
          <a:xfrm>
            <a:off x="9756706" y="6555293"/>
            <a:ext cx="3041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  <a:latin typeface="Avenir Book" panose="02000503020000020003" pitchFamily="2" charset="0"/>
              </a:rPr>
              <a:t>© 2023 Vision Group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0A69A-6444-BBC2-98C6-84A896F8D4BD}"/>
              </a:ext>
            </a:extLst>
          </p:cNvPr>
          <p:cNvSpPr txBox="1"/>
          <p:nvPr/>
        </p:nvSpPr>
        <p:spPr>
          <a:xfrm>
            <a:off x="3763944" y="3511950"/>
            <a:ext cx="646017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/>
              <a:t>support.iot@visiongroupretail.com</a:t>
            </a:r>
            <a:r>
              <a:rPr lang="en-IN" sz="2000" dirty="0"/>
              <a:t> </a:t>
            </a:r>
          </a:p>
          <a:p>
            <a:r>
              <a:rPr lang="en-IN" dirty="0"/>
              <a:t> </a:t>
            </a:r>
          </a:p>
          <a:p>
            <a:r>
              <a:rPr lang="en-IN" sz="2000" b="1" dirty="0"/>
              <a:t>+1-833-593-0144 (USA Tollfree Number)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10A16A-7EBD-C513-2673-C99A300E3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36" y="4119416"/>
            <a:ext cx="415265" cy="41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ail - Free communications icons">
            <a:extLst>
              <a:ext uri="{FF2B5EF4-FFF2-40B4-BE49-F238E27FC236}">
                <a16:creationId xmlns:a16="http://schemas.microsoft.com/office/drawing/2014/main" id="{1B9AB1EE-0522-74AE-4E90-00A51D78E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7" y="3431934"/>
            <a:ext cx="617517" cy="6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3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6A765F1-954A-F28B-6355-B992FB2CE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F1454B-DE42-3E0E-C2EF-A2A4CAE9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MESSAGE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31">
            <a:extLst>
              <a:ext uri="{FF2B5EF4-FFF2-40B4-BE49-F238E27FC236}">
                <a16:creationId xmlns:a16="http://schemas.microsoft.com/office/drawing/2014/main" id="{F42BD9B2-892B-4DAE-1FED-031B468249FB}"/>
              </a:ext>
            </a:extLst>
          </p:cNvPr>
          <p:cNvSpPr txBox="1">
            <a:spLocks/>
          </p:cNvSpPr>
          <p:nvPr/>
        </p:nvSpPr>
        <p:spPr>
          <a:xfrm>
            <a:off x="148505" y="151623"/>
            <a:ext cx="6060610" cy="65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List of Modes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FE2DC-B7CE-0BA4-AA08-7680D81E526D}"/>
              </a:ext>
            </a:extLst>
          </p:cNvPr>
          <p:cNvSpPr txBox="1"/>
          <p:nvPr/>
        </p:nvSpPr>
        <p:spPr>
          <a:xfrm>
            <a:off x="148504" y="1194137"/>
            <a:ext cx="1083518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  <a:t>0 = Off Mode</a:t>
            </a:r>
            <a:b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</a:br>
            <a: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  <a:t>1 = On Mode</a:t>
            </a:r>
            <a:b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</a:br>
            <a: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  <a:t>2 = Wait Mode</a:t>
            </a:r>
            <a:b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</a:br>
            <a: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  <a:t>3 = Defrost Mode</a:t>
            </a:r>
            <a:b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</a:br>
            <a: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  <a:t>4 = Test Mode</a:t>
            </a:r>
            <a:b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</a:br>
            <a: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  <a:t>5 = Pre-Defrost Mode</a:t>
            </a:r>
            <a:b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</a:br>
            <a: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  <a:t>6 = Post-Defrost Mode</a:t>
            </a:r>
            <a:b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</a:br>
            <a: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  <a:t>7 = Post-Defrost Recovery Mode</a:t>
            </a:r>
            <a:b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</a:br>
            <a: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  <a:t>8 = Probe#1 faulty Mode</a:t>
            </a:r>
            <a:b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</a:br>
            <a: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  <a:t>9 = Probe#2 faulty Mode</a:t>
            </a:r>
            <a:b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</a:br>
            <a: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  <a:t>10 = Wait Mode Low Temperature Mode</a:t>
            </a:r>
            <a:b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</a:br>
            <a: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  <a:t>11 = Wait Mode High Temperature Mode</a:t>
            </a:r>
            <a:b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</a:br>
            <a: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  <a:t>12 = Off Position Mode</a:t>
            </a:r>
            <a:b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</a:br>
            <a:r>
              <a:rPr lang="en-IN" sz="180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</a:rPr>
              <a:t>13 = Door Open Mode</a:t>
            </a:r>
            <a:endParaRPr lang="en-IN" dirty="0">
              <a:latin typeface="Avenir Book" panose="020005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0795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1C4ECC2-95A5-AF19-74A0-2AC560A64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66B96A82-4724-F5F1-28E8-8327370A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2" y="439079"/>
            <a:ext cx="5200815" cy="653452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venir Black" panose="02000503020000020003" pitchFamily="2" charset="0"/>
              </a:rPr>
              <a:t>Features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49D5077E-E297-ED5E-33DC-C03CF6EE1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712" y="1406919"/>
            <a:ext cx="9012794" cy="4360035"/>
          </a:xfrm>
        </p:spPr>
        <p:txBody>
          <a:bodyPr>
            <a:normAutofit/>
          </a:bodyPr>
          <a:lstStyle/>
          <a:p>
            <a:pPr marL="342900" indent="-228600" algn="l">
              <a:lnSpc>
                <a:spcPct val="90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venir Book" panose="02000503020000020003" pitchFamily="2" charset="0"/>
              </a:rPr>
              <a:t>Connect 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 – Connect to the Associated Device </a:t>
            </a:r>
          </a:p>
          <a:p>
            <a:pPr marL="342900" indent="-228600" algn="l">
              <a:lnSpc>
                <a:spcPct val="90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venir Book" panose="02000503020000020003" pitchFamily="2" charset="0"/>
              </a:rPr>
              <a:t>Controller status 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– Checks the Gateway device’s Last cellular status.</a:t>
            </a:r>
          </a:p>
          <a:p>
            <a:pPr marL="342900" indent="-228600" algn="l">
              <a:lnSpc>
                <a:spcPct val="90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venir Book" panose="02000503020000020003" pitchFamily="2" charset="0"/>
              </a:rPr>
              <a:t>Error Messages 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– Shows Error messages generated by Controller. </a:t>
            </a:r>
          </a:p>
          <a:p>
            <a:pPr marL="342900" indent="-228600" algn="l">
              <a:lnSpc>
                <a:spcPct val="90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venir Book" panose="02000503020000020003" pitchFamily="2" charset="0"/>
              </a:rPr>
              <a:t>Change Controller Settings 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–  Supports in changing controller settings.</a:t>
            </a:r>
          </a:p>
          <a:p>
            <a:pPr marL="342900" indent="-228600" algn="l">
              <a:lnSpc>
                <a:spcPct val="90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venir Book" panose="02000503020000020003" pitchFamily="2" charset="0"/>
              </a:rPr>
              <a:t>Add/Replace Controller 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– Add or replace controller for the available asset.</a:t>
            </a:r>
          </a:p>
          <a:p>
            <a:pPr marL="342900" indent="-228600" algn="l">
              <a:lnSpc>
                <a:spcPct val="90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venir Book" panose="02000503020000020003" pitchFamily="2" charset="0"/>
              </a:rPr>
              <a:t>Remove Controller only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 – Remove Association of Controller with Asset.</a:t>
            </a:r>
          </a:p>
          <a:p>
            <a:pPr marL="342900" indent="-228600" algn="l">
              <a:lnSpc>
                <a:spcPct val="90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venir Book" panose="02000503020000020003" pitchFamily="2" charset="0"/>
              </a:rPr>
              <a:t>Upgrade Firmware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 – Update firmware of Controller, if available.</a:t>
            </a:r>
          </a:p>
          <a:p>
            <a:pPr marL="342900" indent="-228600" algn="l">
              <a:lnSpc>
                <a:spcPct val="90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venir Book" panose="02000503020000020003" pitchFamily="2" charset="0"/>
              </a:rPr>
              <a:t>Disconnect</a:t>
            </a:r>
            <a:r>
              <a:rPr lang="en-US" sz="2000" dirty="0">
                <a:solidFill>
                  <a:schemeClr val="tx1"/>
                </a:solidFill>
                <a:latin typeface="Avenir Book" panose="02000503020000020003" pitchFamily="2" charset="0"/>
              </a:rPr>
              <a:t> – Option to disconnect from the device.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3D7063-669F-1103-3EF4-435B59069268}"/>
              </a:ext>
            </a:extLst>
          </p:cNvPr>
          <p:cNvSpPr txBox="1"/>
          <p:nvPr/>
        </p:nvSpPr>
        <p:spPr>
          <a:xfrm>
            <a:off x="9756706" y="6555293"/>
            <a:ext cx="3041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venir Book" panose="02000503020000020003" pitchFamily="2" charset="0"/>
              </a:rPr>
              <a:t>© 2023 Vision Group</a:t>
            </a:r>
          </a:p>
        </p:txBody>
      </p:sp>
    </p:spTree>
    <p:extLst>
      <p:ext uri="{BB962C8B-B14F-4D97-AF65-F5344CB8AC3E}">
        <p14:creationId xmlns:p14="http://schemas.microsoft.com/office/powerpoint/2010/main" val="332295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6A765F1-954A-F28B-6355-B992FB2CE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F1454B-DE42-3E0E-C2EF-A2A4CAE9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MESSAGE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097065-F70B-2309-1881-BFB6EA258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825733"/>
              </p:ext>
            </p:extLst>
          </p:nvPr>
        </p:nvGraphicFramePr>
        <p:xfrm>
          <a:off x="424543" y="956698"/>
          <a:ext cx="11032690" cy="510092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135784">
                  <a:extLst>
                    <a:ext uri="{9D8B030D-6E8A-4147-A177-3AD203B41FA5}">
                      <a16:colId xmlns:a16="http://schemas.microsoft.com/office/drawing/2014/main" val="472277969"/>
                    </a:ext>
                  </a:extLst>
                </a:gridCol>
                <a:gridCol w="2336334">
                  <a:extLst>
                    <a:ext uri="{9D8B030D-6E8A-4147-A177-3AD203B41FA5}">
                      <a16:colId xmlns:a16="http://schemas.microsoft.com/office/drawing/2014/main" val="3902329535"/>
                    </a:ext>
                  </a:extLst>
                </a:gridCol>
                <a:gridCol w="4560572">
                  <a:extLst>
                    <a:ext uri="{9D8B030D-6E8A-4147-A177-3AD203B41FA5}">
                      <a16:colId xmlns:a16="http://schemas.microsoft.com/office/drawing/2014/main" val="4212446606"/>
                    </a:ext>
                  </a:extLst>
                </a:gridCol>
              </a:tblGrid>
              <a:tr h="71963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1828800" algn="l"/>
                        </a:tabLst>
                      </a:pPr>
                      <a:r>
                        <a:rPr lang="en-US" sz="2400" cap="all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Detailed Message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1828800" algn="l"/>
                        </a:tabLst>
                      </a:pPr>
                      <a:r>
                        <a:rPr lang="en-US" sz="2400" cap="all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Short Message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1828800" algn="l"/>
                        </a:tabLst>
                      </a:pPr>
                      <a:r>
                        <a:rPr lang="en-US" sz="2400" cap="all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Remark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5563113"/>
                  </a:ext>
                </a:extLst>
              </a:tr>
              <a:tr h="719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Cooler SN or Equipment Number &lt;Cooler SN&gt; is associated with Gateway &lt;GW SN&gt;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Error 101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If Cooler is available in the portal and not associated with any smart device but associated with any gateway.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5625288"/>
                  </a:ext>
                </a:extLst>
              </a:tr>
              <a:tr h="719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Cooler SN or Equipment Number &lt;Cooler SN&gt; is associated with Smart Device &lt;SD SN&gt;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Error 102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If Cooler is available in the portal and not associated with any gateway but associated with any smart device.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6860399"/>
                  </a:ext>
                </a:extLst>
              </a:tr>
              <a:tr h="719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Cooler SN or Equipment Number &lt;Cooler SN&gt; is associated with Gateway &lt;GW SN&gt; and Smart Device &lt;SD SN&gt;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Error 103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If Cooler is available in the portal but associated with Smart Device and the gateway.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441737"/>
                  </a:ext>
                </a:extLst>
              </a:tr>
              <a:tr h="719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Cooler SN or Equipment Number &lt;Cooler SN&gt; does not exist in portal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Error 104 </a:t>
                      </a:r>
                      <a:endParaRPr lang="en-IN" sz="2000" b="1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If the cooler does not available in the portal.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7280165"/>
                  </a:ext>
                </a:extLst>
              </a:tr>
              <a:tr h="719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The smart device serial number and mac address not valid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Error 107</a:t>
                      </a:r>
                      <a:endParaRPr lang="en-IN" sz="2000" b="1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If the user try to connect with the device but device serial number and mac address not available in the portal.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3582473"/>
                  </a:ext>
                </a:extLst>
              </a:tr>
              <a:tr h="719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The cooler SN or Equipment Number already associated with different cooler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Error 108</a:t>
                      </a:r>
                      <a:endParaRPr lang="en-IN" sz="2000" b="1" kern="120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ysClr val="windowText" lastClr="000000"/>
                          </a:solidFill>
                          <a:effectLst/>
                          <a:latin typeface="Avenir Book" panose="02000503020000020003"/>
                        </a:rPr>
                        <a:t>If the user try to connect with the device but device associated with different cooler SN.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5763531"/>
                  </a:ext>
                </a:extLst>
              </a:tr>
            </a:tbl>
          </a:graphicData>
        </a:graphic>
      </p:graphicFrame>
      <p:sp>
        <p:nvSpPr>
          <p:cNvPr id="4" name="Title 31">
            <a:extLst>
              <a:ext uri="{FF2B5EF4-FFF2-40B4-BE49-F238E27FC236}">
                <a16:creationId xmlns:a16="http://schemas.microsoft.com/office/drawing/2014/main" id="{F42BD9B2-892B-4DAE-1FED-031B468249FB}"/>
              </a:ext>
            </a:extLst>
          </p:cNvPr>
          <p:cNvSpPr txBox="1">
            <a:spLocks/>
          </p:cNvSpPr>
          <p:nvPr/>
        </p:nvSpPr>
        <p:spPr>
          <a:xfrm>
            <a:off x="148505" y="151623"/>
            <a:ext cx="6060610" cy="65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Error Message</a:t>
            </a:r>
          </a:p>
        </p:txBody>
      </p:sp>
    </p:spTree>
    <p:extLst>
      <p:ext uri="{BB962C8B-B14F-4D97-AF65-F5344CB8AC3E}">
        <p14:creationId xmlns:p14="http://schemas.microsoft.com/office/powerpoint/2010/main" val="4221124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768368-CC5A-ECDE-6CC8-11BE21B9D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F1454B-DE42-3E0E-C2EF-A2A4CAE9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MESSAGE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9352E5-0E6E-65A6-A5DA-97E3F60BD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422158"/>
              </p:ext>
            </p:extLst>
          </p:nvPr>
        </p:nvGraphicFramePr>
        <p:xfrm>
          <a:off x="556532" y="1061883"/>
          <a:ext cx="11032690" cy="473423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135784">
                  <a:extLst>
                    <a:ext uri="{9D8B030D-6E8A-4147-A177-3AD203B41FA5}">
                      <a16:colId xmlns:a16="http://schemas.microsoft.com/office/drawing/2014/main" val="3252144269"/>
                    </a:ext>
                  </a:extLst>
                </a:gridCol>
                <a:gridCol w="2336334">
                  <a:extLst>
                    <a:ext uri="{9D8B030D-6E8A-4147-A177-3AD203B41FA5}">
                      <a16:colId xmlns:a16="http://schemas.microsoft.com/office/drawing/2014/main" val="1838682223"/>
                    </a:ext>
                  </a:extLst>
                </a:gridCol>
                <a:gridCol w="4560572">
                  <a:extLst>
                    <a:ext uri="{9D8B030D-6E8A-4147-A177-3AD203B41FA5}">
                      <a16:colId xmlns:a16="http://schemas.microsoft.com/office/drawing/2014/main" val="782869155"/>
                    </a:ext>
                  </a:extLst>
                </a:gridCol>
              </a:tblGrid>
              <a:tr h="78903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1828800" algn="l"/>
                        </a:tabLst>
                      </a:pPr>
                      <a:r>
                        <a:rPr lang="en-US" sz="2400" cap="all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Detailed Message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effectLst/>
                        <a:latin typeface="Avenir Book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1828800" algn="l"/>
                        </a:tabLst>
                      </a:pPr>
                      <a:r>
                        <a:rPr lang="en-US" sz="2400" cap="all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Short Message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effectLst/>
                        <a:latin typeface="Avenir Book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914400" algn="l"/>
                          <a:tab pos="-457200" algn="l"/>
                          <a:tab pos="1828800" algn="l"/>
                        </a:tabLst>
                      </a:pPr>
                      <a:r>
                        <a:rPr lang="en-US" sz="2400" cap="all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Remark</a:t>
                      </a:r>
                      <a:endParaRPr lang="en-IN" sz="2000" dirty="0">
                        <a:solidFill>
                          <a:sysClr val="windowText" lastClr="000000"/>
                        </a:solidFill>
                        <a:effectLst/>
                        <a:latin typeface="Avenir Book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5842533"/>
                  </a:ext>
                </a:extLst>
              </a:tr>
              <a:tr h="78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Cooler SN or Equipment Number &lt;Cooler SN&gt; is not associated with any smart device or Gateway &lt;GW SN&gt;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Error 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If Cooler is available in the portal but not associated with any smart device or any gateway.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effectLst/>
                        <a:latin typeface="Avenir Book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6235879"/>
                  </a:ext>
                </a:extLst>
              </a:tr>
              <a:tr h="78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Duplicate Cooler SN on system, try with the equipment number or check with the Support Staff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Error 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Duplicate Cooler SN on a cloud, try with the Technical ID or check with the Support Staff.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effectLst/>
                        <a:latin typeface="Avenir Book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6463090"/>
                  </a:ext>
                </a:extLst>
              </a:tr>
              <a:tr h="78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Duplicate Equipment Number on system try with the Cooler SN or check with the Support Staff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Error 111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If Duplicate Technical ID on system, try with the Cooler SN or check with the Support Staff.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2747799"/>
                  </a:ext>
                </a:extLst>
              </a:tr>
              <a:tr h="78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Cooler SN or Equipment Number &lt;Cooler SN&gt; is on system but not assigned to user client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Error 112 </a:t>
                      </a:r>
                      <a:endParaRPr lang="en-IN" sz="2000" b="1" dirty="0">
                        <a:solidFill>
                          <a:sysClr val="windowText" lastClr="000000"/>
                        </a:solidFill>
                        <a:effectLst/>
                        <a:latin typeface="Avenir Book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If the cooler is available in the portal but does not 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assign to user client</a:t>
                      </a:r>
                      <a:r>
                        <a:rPr lang="en-US" sz="1400" kern="1200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.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effectLst/>
                        <a:latin typeface="Avenir Book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85788"/>
                  </a:ext>
                </a:extLst>
              </a:tr>
              <a:tr h="789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 Cooler SN or 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Equipment Number  is already associated with different device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Avenir 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Error 109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kern="1200" dirty="0">
                          <a:solidFill>
                            <a:sysClr val="windowText" lastClr="000000"/>
                          </a:solidFill>
                          <a:effectLst/>
                          <a:latin typeface="Avenir Book"/>
                        </a:rPr>
                        <a:t>If the user try to associate the device but same cooler already associated with different device.</a:t>
                      </a:r>
                      <a:endParaRPr lang="en-US" sz="1400" b="0" kern="1200" dirty="0">
                        <a:solidFill>
                          <a:sysClr val="windowText" lastClr="000000"/>
                        </a:solidFill>
                        <a:effectLst/>
                        <a:latin typeface="Avenir Book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027354"/>
                  </a:ext>
                </a:extLst>
              </a:tr>
            </a:tbl>
          </a:graphicData>
        </a:graphic>
      </p:graphicFrame>
      <p:sp>
        <p:nvSpPr>
          <p:cNvPr id="4" name="Title 31">
            <a:extLst>
              <a:ext uri="{FF2B5EF4-FFF2-40B4-BE49-F238E27FC236}">
                <a16:creationId xmlns:a16="http://schemas.microsoft.com/office/drawing/2014/main" id="{2CB9BF01-23E9-16B5-38DA-C0EC0CA5CA5F}"/>
              </a:ext>
            </a:extLst>
          </p:cNvPr>
          <p:cNvSpPr txBox="1">
            <a:spLocks/>
          </p:cNvSpPr>
          <p:nvPr/>
        </p:nvSpPr>
        <p:spPr>
          <a:xfrm>
            <a:off x="148505" y="151623"/>
            <a:ext cx="6060610" cy="65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venir Black" panose="02000503020000020003" pitchFamily="2" charset="0"/>
              </a:rPr>
              <a:t>Error Message</a:t>
            </a:r>
          </a:p>
        </p:txBody>
      </p:sp>
    </p:spTree>
    <p:extLst>
      <p:ext uri="{BB962C8B-B14F-4D97-AF65-F5344CB8AC3E}">
        <p14:creationId xmlns:p14="http://schemas.microsoft.com/office/powerpoint/2010/main" val="10512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BBC1B3-BCBD-8C5A-769E-3DE37CD0E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434B5D-2093-91E0-106B-0D2C3D0C0547}"/>
              </a:ext>
            </a:extLst>
          </p:cNvPr>
          <p:cNvSpPr txBox="1"/>
          <p:nvPr/>
        </p:nvSpPr>
        <p:spPr>
          <a:xfrm>
            <a:off x="9756706" y="6555293"/>
            <a:ext cx="3041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venir Book" panose="02000503020000020003" pitchFamily="2" charset="0"/>
              </a:rPr>
              <a:t>© 2023 Vision Group</a:t>
            </a:r>
          </a:p>
        </p:txBody>
      </p:sp>
      <p:sp>
        <p:nvSpPr>
          <p:cNvPr id="15" name="Title 31">
            <a:extLst>
              <a:ext uri="{FF2B5EF4-FFF2-40B4-BE49-F238E27FC236}">
                <a16:creationId xmlns:a16="http://schemas.microsoft.com/office/drawing/2014/main" id="{94F42DFB-A771-E45D-EEF6-B5F280C0F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2" y="273359"/>
            <a:ext cx="6060610" cy="6534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SYSTEM REQUIREMENT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B919366-F2A5-4FDD-6C27-3506BE60C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088989"/>
              </p:ext>
            </p:extLst>
          </p:nvPr>
        </p:nvGraphicFramePr>
        <p:xfrm>
          <a:off x="666197" y="1162559"/>
          <a:ext cx="7753408" cy="41694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82210">
                  <a:extLst>
                    <a:ext uri="{9D8B030D-6E8A-4147-A177-3AD203B41FA5}">
                      <a16:colId xmlns:a16="http://schemas.microsoft.com/office/drawing/2014/main" val="3203153079"/>
                    </a:ext>
                  </a:extLst>
                </a:gridCol>
                <a:gridCol w="3066597">
                  <a:extLst>
                    <a:ext uri="{9D8B030D-6E8A-4147-A177-3AD203B41FA5}">
                      <a16:colId xmlns:a16="http://schemas.microsoft.com/office/drawing/2014/main" val="1274287028"/>
                    </a:ext>
                  </a:extLst>
                </a:gridCol>
                <a:gridCol w="2804601">
                  <a:extLst>
                    <a:ext uri="{9D8B030D-6E8A-4147-A177-3AD203B41FA5}">
                      <a16:colId xmlns:a16="http://schemas.microsoft.com/office/drawing/2014/main" val="3979382799"/>
                    </a:ext>
                  </a:extLst>
                </a:gridCol>
              </a:tblGrid>
              <a:tr h="514889">
                <a:tc>
                  <a:txBody>
                    <a:bodyPr/>
                    <a:lstStyle/>
                    <a:p>
                      <a:pPr marL="511810" marR="50546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Device</a:t>
                      </a:r>
                      <a:endParaRPr lang="en-IN" sz="2000" dirty="0"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3290" marR="9169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Android</a:t>
                      </a:r>
                      <a:endParaRPr lang="en-IN" sz="2000"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60120" marR="95377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iOS</a:t>
                      </a:r>
                      <a:endParaRPr lang="en-IN" sz="2000"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671243"/>
                  </a:ext>
                </a:extLst>
              </a:tr>
              <a:tr h="548071">
                <a:tc>
                  <a:txBody>
                    <a:bodyPr/>
                    <a:lstStyle/>
                    <a:p>
                      <a:pPr marL="132080" algn="l">
                        <a:lnSpc>
                          <a:spcPts val="1340"/>
                        </a:lnSpc>
                      </a:pPr>
                      <a:r>
                        <a:rPr lang="en-US" sz="2000" dirty="0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Operating System</a:t>
                      </a:r>
                      <a:endParaRPr lang="en-IN" sz="2000" dirty="0"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ts val="1340"/>
                        </a:lnSpc>
                      </a:pPr>
                      <a:r>
                        <a:rPr lang="en-US" sz="2000" b="0" dirty="0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V8 or above</a:t>
                      </a:r>
                      <a:endParaRPr lang="en-IN" sz="2000" b="0" dirty="0"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340"/>
                        </a:lnSpc>
                      </a:pPr>
                      <a:r>
                        <a:rPr lang="en-US" sz="2000" b="0" dirty="0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V13.0 &amp; above. iPhone 8 &amp; above.</a:t>
                      </a:r>
                      <a:endParaRPr lang="en-IN" sz="2000" b="0" dirty="0"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475661"/>
                  </a:ext>
                </a:extLst>
              </a:tr>
              <a:tr h="548071">
                <a:tc>
                  <a:txBody>
                    <a:bodyPr/>
                    <a:lstStyle/>
                    <a:p>
                      <a:pPr marL="132080" marR="0" lvl="0" indent="0" algn="l" defTabSz="914400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>
                          <a:solidFill>
                            <a:schemeClr val="tx1"/>
                          </a:solidFill>
                          <a:effectLst/>
                          <a:latin typeface="Avenir Book" panose="02000503020000020003"/>
                        </a:rPr>
                        <a:t>Processor (CPU</a:t>
                      </a:r>
                      <a:r>
                        <a:rPr lang="en-US" sz="2000" b="1" cap="none" spc="0" dirty="0">
                          <a:solidFill>
                            <a:schemeClr val="tx1"/>
                          </a:solidFill>
                          <a:effectLst/>
                          <a:latin typeface="Avenir Book" panose="02000503020000020003"/>
                        </a:rPr>
                        <a:t>)</a:t>
                      </a:r>
                      <a:endParaRPr lang="en-IN" sz="2000" b="1" cap="none" spc="0" dirty="0">
                        <a:solidFill>
                          <a:schemeClr val="tx1"/>
                        </a:solidFill>
                        <a:effectLst/>
                        <a:latin typeface="Avenir Book" panose="02000503020000020003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914400" rtl="0" eaLnBrk="1" fontAlgn="auto" latinLnBrk="0" hangingPunct="1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>
                          <a:solidFill>
                            <a:schemeClr val="tx1"/>
                          </a:solidFill>
                          <a:effectLst/>
                          <a:latin typeface="Avenir Book" panose="02000503020000020003"/>
                        </a:rPr>
                        <a:t> Min. quad-core processor</a:t>
                      </a:r>
                      <a:endParaRPr lang="en-IN" sz="2000" b="0" cap="none" spc="0" dirty="0">
                        <a:solidFill>
                          <a:schemeClr val="tx1"/>
                        </a:solidFill>
                        <a:effectLst/>
                        <a:latin typeface="Avenir Book" panose="02000503020000020003"/>
                        <a:ea typeface="Calibri" panose="020F0502020204030204" pitchFamily="34" charset="0"/>
                        <a:cs typeface="Shruti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340"/>
                        </a:lnSpc>
                      </a:pPr>
                      <a:r>
                        <a:rPr lang="en-IN" sz="2000" b="0" dirty="0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940472"/>
                  </a:ext>
                </a:extLst>
              </a:tr>
              <a:tr h="594983">
                <a:tc>
                  <a:txBody>
                    <a:bodyPr/>
                    <a:lstStyle/>
                    <a:p>
                      <a:pPr marL="132080" algn="l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Camera</a:t>
                      </a:r>
                      <a:endParaRPr lang="en-IN" sz="2000"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Min 5 MP with Autofocus and Flashlight</a:t>
                      </a:r>
                      <a:endParaRPr lang="en-IN" sz="2000" b="0" dirty="0"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Min 5 MP with Autofocus and Flashlight</a:t>
                      </a:r>
                      <a:endParaRPr lang="en-IN" sz="2000" b="0" dirty="0"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22149"/>
                  </a:ext>
                </a:extLst>
              </a:tr>
              <a:tr h="514889">
                <a:tc>
                  <a:txBody>
                    <a:bodyPr/>
                    <a:lstStyle/>
                    <a:p>
                      <a:pPr marL="132080" algn="l">
                        <a:lnSpc>
                          <a:spcPts val="1340"/>
                        </a:lnSpc>
                      </a:pPr>
                      <a:r>
                        <a:rPr lang="en-US" sz="2000" dirty="0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RAM</a:t>
                      </a:r>
                      <a:endParaRPr lang="en-IN" sz="2000" dirty="0"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1340"/>
                        </a:lnSpc>
                      </a:pPr>
                      <a:r>
                        <a:rPr lang="en-US" sz="2000" b="0" dirty="0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Min 4 GB </a:t>
                      </a:r>
                      <a:endParaRPr lang="en-IN" sz="2000" b="0" dirty="0"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ts val="1340"/>
                        </a:lnSpc>
                      </a:pPr>
                      <a:r>
                        <a:rPr lang="en-US" sz="2000" b="0" dirty="0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Min 4 GB </a:t>
                      </a:r>
                      <a:endParaRPr lang="en-IN" sz="2000" b="0" dirty="0"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511983"/>
                  </a:ext>
                </a:extLst>
              </a:tr>
              <a:tr h="845563">
                <a:tc>
                  <a:txBody>
                    <a:bodyPr/>
                    <a:lstStyle/>
                    <a:p>
                      <a:pPr marL="132080" algn="l">
                        <a:lnSpc>
                          <a:spcPts val="1340"/>
                        </a:lnSpc>
                      </a:pPr>
                      <a:r>
                        <a:rPr lang="en-US" sz="2000" dirty="0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Bluetooth</a:t>
                      </a:r>
                      <a:endParaRPr lang="en-IN" sz="2000" dirty="0"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7475" marR="59055" indent="-1587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13055" algn="l"/>
                          <a:tab pos="650875" algn="l"/>
                          <a:tab pos="984885" algn="l"/>
                          <a:tab pos="1529080" algn="l"/>
                          <a:tab pos="1836420" algn="l"/>
                        </a:tabLst>
                      </a:pPr>
                      <a:r>
                        <a:rPr lang="en-US" sz="2000" b="0" dirty="0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BLE 4.2 and Above</a:t>
                      </a:r>
                      <a:endParaRPr lang="en-IN" sz="2000" b="0" dirty="0"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7475" marR="59055" indent="-1587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13055" algn="l"/>
                          <a:tab pos="650875" algn="l"/>
                          <a:tab pos="984885" algn="l"/>
                          <a:tab pos="1529080" algn="l"/>
                          <a:tab pos="1836420" algn="l"/>
                        </a:tabLst>
                      </a:pPr>
                      <a:r>
                        <a:rPr lang="en-US" sz="2000" b="0" dirty="0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BLE 4.2 and Above</a:t>
                      </a:r>
                      <a:endParaRPr lang="en-IN" sz="2000" b="0" dirty="0"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038134"/>
                  </a:ext>
                </a:extLst>
              </a:tr>
              <a:tr h="602993">
                <a:tc>
                  <a:txBody>
                    <a:bodyPr/>
                    <a:lstStyle/>
                    <a:p>
                      <a:pPr marL="132080" algn="l">
                        <a:lnSpc>
                          <a:spcPts val="1340"/>
                        </a:lnSpc>
                      </a:pPr>
                      <a:r>
                        <a:rPr lang="en-US" sz="2000" dirty="0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Minimum free space</a:t>
                      </a:r>
                      <a:endParaRPr lang="en-IN" sz="2000" dirty="0"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340"/>
                        </a:lnSpc>
                      </a:pPr>
                      <a:r>
                        <a:rPr lang="en-US" sz="2000" b="0" dirty="0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4 GB</a:t>
                      </a:r>
                      <a:endParaRPr lang="en-IN" sz="2000" b="0" dirty="0"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1340"/>
                        </a:lnSpc>
                      </a:pPr>
                      <a:r>
                        <a:rPr lang="en-US" sz="2000" b="0" dirty="0">
                          <a:effectLst/>
                          <a:latin typeface="Avenir Book" panose="02000503020000020003"/>
                          <a:ea typeface="+mn-ea"/>
                          <a:cs typeface="+mn-cs"/>
                        </a:rPr>
                        <a:t>4 GB</a:t>
                      </a:r>
                      <a:endParaRPr lang="en-IN" sz="2000" b="0" dirty="0">
                        <a:effectLst/>
                        <a:latin typeface="Avenir Book" panose="020005030200000200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384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07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8B559B9-F59C-795C-510D-8CC947F4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49"/>
            <a:ext cx="12192000" cy="6899097"/>
          </a:xfrm>
          <a:prstGeom prst="rect">
            <a:avLst/>
          </a:prstGeom>
        </p:spPr>
      </p:pic>
      <p:sp>
        <p:nvSpPr>
          <p:cNvPr id="6" name="Title 31">
            <a:extLst>
              <a:ext uri="{FF2B5EF4-FFF2-40B4-BE49-F238E27FC236}">
                <a16:creationId xmlns:a16="http://schemas.microsoft.com/office/drawing/2014/main" id="{B0AA3B54-8826-CFAE-4AF6-22709665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15" y="2467324"/>
            <a:ext cx="9832192" cy="961675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USER MANUAL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EE5E44-B144-F040-240C-B7AD357A0197}"/>
              </a:ext>
            </a:extLst>
          </p:cNvPr>
          <p:cNvSpPr txBox="1"/>
          <p:nvPr/>
        </p:nvSpPr>
        <p:spPr>
          <a:xfrm>
            <a:off x="9756706" y="6555293"/>
            <a:ext cx="3041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venir Book" panose="02000503020000020003" pitchFamily="2" charset="0"/>
              </a:rPr>
              <a:t>© 2023 Vision Group</a:t>
            </a:r>
          </a:p>
        </p:txBody>
      </p:sp>
    </p:spTree>
    <p:extLst>
      <p:ext uri="{BB962C8B-B14F-4D97-AF65-F5344CB8AC3E}">
        <p14:creationId xmlns:p14="http://schemas.microsoft.com/office/powerpoint/2010/main" val="24836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D5F937E-F492-EE4C-7BF7-7B5AB2AB8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" y="0"/>
            <a:ext cx="12192000" cy="6858000"/>
          </a:xfrm>
          <a:prstGeom prst="rect">
            <a:avLst/>
          </a:prstGeom>
        </p:spPr>
      </p:pic>
      <p:sp>
        <p:nvSpPr>
          <p:cNvPr id="6" name="Title 31">
            <a:extLst>
              <a:ext uri="{FF2B5EF4-FFF2-40B4-BE49-F238E27FC236}">
                <a16:creationId xmlns:a16="http://schemas.microsoft.com/office/drawing/2014/main" id="{B0AA3B54-8826-CFAE-4AF6-22709665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2" y="273359"/>
            <a:ext cx="6060610" cy="6534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Download Link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4FD17-CB48-CAE9-5153-C5AE44F38672}"/>
              </a:ext>
            </a:extLst>
          </p:cNvPr>
          <p:cNvSpPr txBox="1"/>
          <p:nvPr/>
        </p:nvSpPr>
        <p:spPr>
          <a:xfrm>
            <a:off x="9756706" y="6555293"/>
            <a:ext cx="3041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venir Book" panose="02000503020000020003" pitchFamily="2" charset="0"/>
              </a:rPr>
              <a:t>© 2023 Vision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51A4B4-CF61-2CB4-6403-4C65F80884F7}"/>
              </a:ext>
            </a:extLst>
          </p:cNvPr>
          <p:cNvSpPr/>
          <p:nvPr/>
        </p:nvSpPr>
        <p:spPr>
          <a:xfrm>
            <a:off x="447107" y="2017395"/>
            <a:ext cx="1991294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400" dirty="0">
                <a:solidFill>
                  <a:schemeClr val="bg1"/>
                </a:solidFill>
                <a:latin typeface="Avenir Book" panose="02000503020000020003"/>
              </a:rPr>
              <a:t>Android application link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F9C044-52B1-8169-3DC6-B035538510E7}"/>
              </a:ext>
            </a:extLst>
          </p:cNvPr>
          <p:cNvSpPr txBox="1"/>
          <p:nvPr/>
        </p:nvSpPr>
        <p:spPr>
          <a:xfrm>
            <a:off x="995713" y="2462361"/>
            <a:ext cx="10200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https://play.google.com/store/apps/details?id=com.visioniot.fieldtechnician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N" b="1" u="sng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2A29A-04D3-55D6-FE86-1242F31676C5}"/>
              </a:ext>
            </a:extLst>
          </p:cNvPr>
          <p:cNvSpPr txBox="1"/>
          <p:nvPr/>
        </p:nvSpPr>
        <p:spPr>
          <a:xfrm>
            <a:off x="1047174" y="4133751"/>
            <a:ext cx="10718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u="sng">
                <a:solidFill>
                  <a:srgbClr val="002060"/>
                </a:solidFill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Avenir Book" panose="02000503020000020003"/>
              </a:rPr>
              <a:t>https://apps.apple.com/in/app/field-technician-app/id6448693812</a:t>
            </a:r>
            <a:endParaRPr lang="en-IN" dirty="0">
              <a:solidFill>
                <a:srgbClr val="0070C0"/>
              </a:solidFill>
              <a:latin typeface="Avenir Book" panose="02000503020000020003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BE727B-A386-7416-2CBC-A91C7FC8D275}"/>
              </a:ext>
            </a:extLst>
          </p:cNvPr>
          <p:cNvSpPr/>
          <p:nvPr/>
        </p:nvSpPr>
        <p:spPr>
          <a:xfrm>
            <a:off x="447107" y="3519286"/>
            <a:ext cx="1991294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400" dirty="0">
                <a:solidFill>
                  <a:schemeClr val="bg1"/>
                </a:solidFill>
                <a:latin typeface="Avenir Book" panose="02000503020000020003"/>
              </a:rPr>
              <a:t>iOS application link</a:t>
            </a:r>
          </a:p>
        </p:txBody>
      </p:sp>
      <p:pic>
        <p:nvPicPr>
          <p:cNvPr id="4" name="Picture 3" descr="A qr code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CA8B0D12-48E3-5787-4811-8726372D9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315" y="1759643"/>
            <a:ext cx="2817001" cy="35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D5F937E-F492-EE4C-7BF7-7B5AB2AB8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05" y="41097"/>
            <a:ext cx="12192000" cy="6858000"/>
          </a:xfrm>
          <a:prstGeom prst="rect">
            <a:avLst/>
          </a:prstGeom>
        </p:spPr>
      </p:pic>
      <p:sp>
        <p:nvSpPr>
          <p:cNvPr id="6" name="Title 31">
            <a:extLst>
              <a:ext uri="{FF2B5EF4-FFF2-40B4-BE49-F238E27FC236}">
                <a16:creationId xmlns:a16="http://schemas.microsoft.com/office/drawing/2014/main" id="{B0AA3B54-8826-CFAE-4AF6-22709665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58" y="118352"/>
            <a:ext cx="6060610" cy="6534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Application Login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4FD17-CB48-CAE9-5153-C5AE44F38672}"/>
              </a:ext>
            </a:extLst>
          </p:cNvPr>
          <p:cNvSpPr txBox="1"/>
          <p:nvPr/>
        </p:nvSpPr>
        <p:spPr>
          <a:xfrm>
            <a:off x="9756706" y="6555293"/>
            <a:ext cx="3041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venir Book" panose="02000503020000020003" pitchFamily="2" charset="0"/>
              </a:rPr>
              <a:t>© 2023 Vision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70645-E6F1-FA60-6C3E-2738567F0B6E}"/>
              </a:ext>
            </a:extLst>
          </p:cNvPr>
          <p:cNvSpPr/>
          <p:nvPr/>
        </p:nvSpPr>
        <p:spPr>
          <a:xfrm>
            <a:off x="196258" y="4965613"/>
            <a:ext cx="223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900" dirty="0">
                <a:latin typeface="Avenir Book" panose="02000503020000020003"/>
              </a:rPr>
              <a:t>Open VISION IOT’s “Field Technician” Application.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473C92-70D7-135F-E4E3-ADA9A4666C7D}"/>
              </a:ext>
            </a:extLst>
          </p:cNvPr>
          <p:cNvGrpSpPr/>
          <p:nvPr/>
        </p:nvGrpSpPr>
        <p:grpSpPr>
          <a:xfrm>
            <a:off x="246965" y="757545"/>
            <a:ext cx="2134998" cy="4119733"/>
            <a:chOff x="2472928" y="986985"/>
            <a:chExt cx="2281952" cy="4780095"/>
          </a:xfrm>
        </p:grpSpPr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767041-CB60-885D-AB8C-AEAA81E0F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2928" y="986985"/>
              <a:ext cx="2281952" cy="47800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</p:pic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BDF3C080-54E8-DB5A-2259-42A77CB0325F}"/>
                </a:ext>
              </a:extLst>
            </p:cNvPr>
            <p:cNvSpPr/>
            <p:nvPr/>
          </p:nvSpPr>
          <p:spPr>
            <a:xfrm>
              <a:off x="3373120" y="2489200"/>
              <a:ext cx="670560" cy="335280"/>
            </a:xfrm>
            <a:prstGeom prst="leftArrow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81FC33E-BD1E-8FF2-8B20-02D18AD1F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42" y="757545"/>
            <a:ext cx="2017675" cy="411973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A88B79-91A2-35D7-6EAA-4C542EA1DC95}"/>
              </a:ext>
            </a:extLst>
          </p:cNvPr>
          <p:cNvSpPr txBox="1"/>
          <p:nvPr/>
        </p:nvSpPr>
        <p:spPr>
          <a:xfrm>
            <a:off x="2637193" y="4961782"/>
            <a:ext cx="2232000" cy="507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00"/>
            </a:lvl1pPr>
          </a:lstStyle>
          <a:p>
            <a:r>
              <a:rPr lang="en-US" dirty="0">
                <a:latin typeface="Avenir Book" panose="02000503020000020003"/>
              </a:rPr>
              <a:t>Allow Camera Permission, File and Media Permission, Location Permission(always allow), Nearby Device Permission.</a:t>
            </a:r>
          </a:p>
        </p:txBody>
      </p:sp>
      <p:pic>
        <p:nvPicPr>
          <p:cNvPr id="15" name="Picture 1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7EF2478-A981-3708-82E9-06D9A3D12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96" y="771804"/>
            <a:ext cx="1992622" cy="411973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2567F2-9D56-17E2-F9FE-C0D76A031E2F}"/>
              </a:ext>
            </a:extLst>
          </p:cNvPr>
          <p:cNvSpPr txBox="1"/>
          <p:nvPr/>
        </p:nvSpPr>
        <p:spPr>
          <a:xfrm>
            <a:off x="5078128" y="4951930"/>
            <a:ext cx="2232000" cy="507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00"/>
            </a:lvl1pPr>
          </a:lstStyle>
          <a:p>
            <a:r>
              <a:rPr lang="en-US" dirty="0">
                <a:latin typeface="Avenir Book" panose="02000503020000020003"/>
              </a:rPr>
              <a:t>Log in to the application using the credentials provided by your administrator</a:t>
            </a:r>
          </a:p>
          <a:p>
            <a:r>
              <a:rPr lang="en-US" dirty="0">
                <a:latin typeface="Avenir Book" panose="02000503020000020003"/>
              </a:rPr>
              <a:t>For TCCC client use only Visioniot server.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4E1F79-780C-32FC-9EB0-04E0D94D401A}"/>
              </a:ext>
            </a:extLst>
          </p:cNvPr>
          <p:cNvSpPr/>
          <p:nvPr/>
        </p:nvSpPr>
        <p:spPr>
          <a:xfrm>
            <a:off x="8169998" y="5642238"/>
            <a:ext cx="681262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900" dirty="0">
                <a:latin typeface="Avenir Book" panose="02000503020000020003"/>
              </a:rPr>
              <a:t>Notes: </a:t>
            </a:r>
          </a:p>
          <a:p>
            <a:r>
              <a:rPr lang="en-US" sz="900" dirty="0">
                <a:latin typeface="Avenir Book" panose="02000503020000020003"/>
              </a:rPr>
              <a:t>Before installation of every new version delete the previous one.</a:t>
            </a:r>
          </a:p>
          <a:p>
            <a:r>
              <a:rPr lang="en-US" sz="900" dirty="0">
                <a:latin typeface="Avenir Book" panose="02000503020000020003"/>
              </a:rPr>
              <a:t>Please ensure Bluetooth &amp; Mobile Wi-Fi or Mobile Data must be ON the device.</a:t>
            </a:r>
          </a:p>
          <a:p>
            <a:endParaRPr lang="en-US" sz="900" dirty="0">
              <a:latin typeface="Avenir Book" panose="02000503020000020003"/>
            </a:endParaRP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555C7DB-C67F-8C51-B99E-F8287D166A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097" y="757545"/>
            <a:ext cx="1855842" cy="411973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150312-5871-C9E6-2F2D-BD9404FD50E3}"/>
              </a:ext>
            </a:extLst>
          </p:cNvPr>
          <p:cNvSpPr txBox="1"/>
          <p:nvPr/>
        </p:nvSpPr>
        <p:spPr>
          <a:xfrm>
            <a:off x="7519063" y="4941442"/>
            <a:ext cx="223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00"/>
            </a:lvl1pPr>
          </a:lstStyle>
          <a:p>
            <a:r>
              <a:rPr lang="en-US" dirty="0">
                <a:latin typeface="Avenir Book" panose="02000503020000020003"/>
              </a:rPr>
              <a:t>Enter valid credentials and tap on the Login button</a:t>
            </a:r>
            <a:endParaRPr lang="en-IN" dirty="0">
              <a:latin typeface="Avenir Book" panose="02000503020000020003"/>
            </a:endParaRPr>
          </a:p>
        </p:txBody>
      </p:sp>
      <p:pic>
        <p:nvPicPr>
          <p:cNvPr id="20" name="Picture 1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0D4DF7B-CD81-4D3F-FD0F-E4E0011BAC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218" y="764674"/>
            <a:ext cx="1855842" cy="410547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BE0C46-C1E1-5AAF-91DE-D9754DC5F448}"/>
              </a:ext>
            </a:extLst>
          </p:cNvPr>
          <p:cNvSpPr txBox="1"/>
          <p:nvPr/>
        </p:nvSpPr>
        <p:spPr>
          <a:xfrm>
            <a:off x="9960000" y="4944800"/>
            <a:ext cx="2232000" cy="507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00"/>
            </a:lvl1pPr>
          </a:lstStyle>
          <a:p>
            <a:r>
              <a:rPr lang="en-GB" dirty="0">
                <a:latin typeface="Avenir Book" panose="02000503020000020003"/>
              </a:rPr>
              <a:t>Application will download necessary data from the cloud, </a:t>
            </a:r>
            <a:r>
              <a:rPr lang="en-US" dirty="0">
                <a:latin typeface="Avenir Book" panose="02000503020000020003"/>
              </a:rPr>
              <a:t>and will redirect to home page</a:t>
            </a:r>
            <a:endParaRPr lang="en-IN" dirty="0">
              <a:latin typeface="Avenir Book" panose="020005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17496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D5F937E-F492-EE4C-7BF7-7B5AB2AB8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31">
            <a:extLst>
              <a:ext uri="{FF2B5EF4-FFF2-40B4-BE49-F238E27FC236}">
                <a16:creationId xmlns:a16="http://schemas.microsoft.com/office/drawing/2014/main" id="{B0AA3B54-8826-CFAE-4AF6-22709665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2" y="273359"/>
            <a:ext cx="6060610" cy="6534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Choose Action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4FD17-CB48-CAE9-5153-C5AE44F38672}"/>
              </a:ext>
            </a:extLst>
          </p:cNvPr>
          <p:cNvSpPr txBox="1"/>
          <p:nvPr/>
        </p:nvSpPr>
        <p:spPr>
          <a:xfrm>
            <a:off x="9756706" y="6555293"/>
            <a:ext cx="3041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venir Book" panose="02000503020000020003" pitchFamily="2" charset="0"/>
              </a:rPr>
              <a:t>© 2023 Vision Group</a:t>
            </a:r>
          </a:p>
        </p:txBody>
      </p:sp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4B9134E-9888-DDF5-C78F-8D92D9BFF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9" y="1200170"/>
            <a:ext cx="2367643" cy="473712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976302-E8FB-5C0A-9365-98B4A646FCBD}"/>
              </a:ext>
            </a:extLst>
          </p:cNvPr>
          <p:cNvSpPr txBox="1"/>
          <p:nvPr/>
        </p:nvSpPr>
        <p:spPr>
          <a:xfrm>
            <a:off x="3083951" y="2025606"/>
            <a:ext cx="7473406" cy="24037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bg1"/>
                </a:solidFill>
                <a:latin typeface="Calibri (Body)"/>
              </a:defRPr>
            </a:lvl1pPr>
          </a:lstStyle>
          <a:p>
            <a:pPr marL="400050" indent="-285750" algn="l">
              <a:lnSpc>
                <a:spcPct val="90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Avenir Book" panose="02000503020000020003"/>
              </a:rPr>
              <a:t>Connect  – Connect to the Associated Device </a:t>
            </a:r>
          </a:p>
          <a:p>
            <a:pPr marL="400050" indent="-285750" algn="l">
              <a:lnSpc>
                <a:spcPct val="90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Avenir Book" panose="02000503020000020003"/>
              </a:rPr>
              <a:t>Controller status – Checks the Gateway device’s Last cellular status.</a:t>
            </a:r>
          </a:p>
          <a:p>
            <a:pPr marL="400050" indent="-285750" algn="l">
              <a:lnSpc>
                <a:spcPct val="90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Avenir Book" panose="02000503020000020003"/>
              </a:rPr>
              <a:t>Error Messages – Shows Error messages generated by Controller. </a:t>
            </a:r>
          </a:p>
          <a:p>
            <a:pPr marL="400050" indent="-285750" algn="l">
              <a:lnSpc>
                <a:spcPct val="90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Avenir Book" panose="02000503020000020003"/>
              </a:rPr>
              <a:t>Change Controller Settings –  Supports in changing controller settings.</a:t>
            </a:r>
          </a:p>
          <a:p>
            <a:pPr marL="400050" indent="-285750" algn="l">
              <a:lnSpc>
                <a:spcPct val="90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Avenir Book" panose="02000503020000020003"/>
              </a:rPr>
              <a:t>Add/Replace Controller – Add or replace controller for the available asset.</a:t>
            </a:r>
          </a:p>
          <a:p>
            <a:pPr marL="400050" indent="-285750" algn="l">
              <a:lnSpc>
                <a:spcPct val="90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Avenir Book" panose="02000503020000020003"/>
              </a:rPr>
              <a:t>Remove Controller only – Remove Association of Controller with Asset.</a:t>
            </a:r>
          </a:p>
          <a:p>
            <a:pPr marL="400050" indent="-285750" algn="l">
              <a:lnSpc>
                <a:spcPct val="90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Avenir Book" panose="02000503020000020003"/>
              </a:rPr>
              <a:t>Upgrade Firmware – Update firmware of Controller, if available.</a:t>
            </a:r>
          </a:p>
          <a:p>
            <a:pPr marL="400050" indent="-285750" algn="l">
              <a:lnSpc>
                <a:spcPct val="90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Avenir Book" panose="02000503020000020003"/>
              </a:rPr>
              <a:t>Disconnect – Option to disconnect from the device.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AEF653-3639-61AD-5899-314CA0B730B1}"/>
              </a:ext>
            </a:extLst>
          </p:cNvPr>
          <p:cNvSpPr txBox="1"/>
          <p:nvPr/>
        </p:nvSpPr>
        <p:spPr>
          <a:xfrm>
            <a:off x="3266472" y="5239142"/>
            <a:ext cx="8520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venir Book" panose="02000503020000020003"/>
              </a:rPr>
              <a:t>After successful login, the following screen will appear. Please choose an ACTION from the list as per the required operation. The options which are in “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venir Book" panose="02000503020000020003"/>
              </a:rPr>
              <a:t>Grey</a:t>
            </a:r>
            <a:r>
              <a:rPr lang="en-US" dirty="0">
                <a:solidFill>
                  <a:srgbClr val="002060"/>
                </a:solidFill>
                <a:latin typeface="Avenir Book" panose="02000503020000020003"/>
              </a:rPr>
              <a:t>” can’t be used </a:t>
            </a:r>
            <a:endParaRPr lang="en-IN" dirty="0">
              <a:solidFill>
                <a:srgbClr val="002060"/>
              </a:solidFill>
              <a:latin typeface="Avenir Book" panose="020005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76304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D5F937E-F492-EE4C-7BF7-7B5AB2AB8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31">
            <a:extLst>
              <a:ext uri="{FF2B5EF4-FFF2-40B4-BE49-F238E27FC236}">
                <a16:creationId xmlns:a16="http://schemas.microsoft.com/office/drawing/2014/main" id="{B0AA3B54-8826-CFAE-4AF6-22709665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2" y="273359"/>
            <a:ext cx="6060610" cy="6534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Connect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4FD17-CB48-CAE9-5153-C5AE44F38672}"/>
              </a:ext>
            </a:extLst>
          </p:cNvPr>
          <p:cNvSpPr txBox="1"/>
          <p:nvPr/>
        </p:nvSpPr>
        <p:spPr>
          <a:xfrm>
            <a:off x="9756706" y="6555293"/>
            <a:ext cx="3041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venir Book" panose="02000503020000020003" pitchFamily="2" charset="0"/>
              </a:rPr>
              <a:t>© 2023 Vision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C7F3F-B684-1CB0-B38A-E06CC13E9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543" y="926811"/>
            <a:ext cx="3310217" cy="3307287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B1A1B34-04B0-02E2-998D-061EBA1A1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01" y="926811"/>
            <a:ext cx="1740571" cy="354755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B15A28D-6032-49D7-ABEC-B6E8C641E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9" y="926811"/>
            <a:ext cx="1740571" cy="366624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215795C-D948-66BF-1DC5-D88C27B2DD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10" y="926811"/>
            <a:ext cx="1787841" cy="366624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0CA4F4-04F5-0458-CE47-682AEF750EEC}"/>
              </a:ext>
            </a:extLst>
          </p:cNvPr>
          <p:cNvSpPr txBox="1"/>
          <p:nvPr/>
        </p:nvSpPr>
        <p:spPr>
          <a:xfrm>
            <a:off x="277079" y="5152724"/>
            <a:ext cx="11029093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venir Book" panose="02000503020000020003"/>
              </a:rPr>
              <a:t>After successful login select Connect to the Device to initiate a connection with the controller.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venir Book" panose="02000503020000020003"/>
              </a:rPr>
              <a:t>Please enter manually or scan the barcode for the cooler serial number. (Image 9).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venir Book" panose="02000503020000020003"/>
              </a:rPr>
              <a:t>Device is connected successfully. (Image 10)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venir Book" panose="02000503020000020003"/>
              </a:rPr>
              <a:t>Note: This application supported only FDEX2.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0AF28E-76EE-197A-F79F-5513180C212D}"/>
              </a:ext>
            </a:extLst>
          </p:cNvPr>
          <p:cNvSpPr txBox="1"/>
          <p:nvPr/>
        </p:nvSpPr>
        <p:spPr>
          <a:xfrm>
            <a:off x="3602390" y="4624360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Avenir Book" panose="02000503020000020003"/>
              </a:rPr>
              <a:t>Image 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2264CA-71CC-FC96-183A-DC7CF487A4E0}"/>
              </a:ext>
            </a:extLst>
          </p:cNvPr>
          <p:cNvSpPr txBox="1"/>
          <p:nvPr/>
        </p:nvSpPr>
        <p:spPr>
          <a:xfrm>
            <a:off x="10079729" y="4565114"/>
            <a:ext cx="172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Avenir Book" panose="02000503020000020003"/>
              </a:rPr>
              <a:t>Image 10</a:t>
            </a:r>
          </a:p>
        </p:txBody>
      </p:sp>
    </p:spTree>
    <p:extLst>
      <p:ext uri="{BB962C8B-B14F-4D97-AF65-F5344CB8AC3E}">
        <p14:creationId xmlns:p14="http://schemas.microsoft.com/office/powerpoint/2010/main" val="17771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D5F937E-F492-EE4C-7BF7-7B5AB2AB8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31">
            <a:extLst>
              <a:ext uri="{FF2B5EF4-FFF2-40B4-BE49-F238E27FC236}">
                <a16:creationId xmlns:a16="http://schemas.microsoft.com/office/drawing/2014/main" id="{B0AA3B54-8826-CFAE-4AF6-22709665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2" y="273359"/>
            <a:ext cx="6060610" cy="6534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Controller Status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338DF6-8F22-D1AC-1722-5BD4AEA74136}"/>
              </a:ext>
            </a:extLst>
          </p:cNvPr>
          <p:cNvSpPr txBox="1"/>
          <p:nvPr/>
        </p:nvSpPr>
        <p:spPr>
          <a:xfrm>
            <a:off x="244150" y="5429617"/>
            <a:ext cx="1094357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900"/>
            </a:lvl1pPr>
          </a:lstStyle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venir Book" panose="02000503020000020003"/>
              </a:rPr>
              <a:t>Date and Time when the controller last communicated with the portal will be displayed. </a:t>
            </a:r>
          </a:p>
          <a:p>
            <a:pPr algn="just">
              <a:lnSpc>
                <a:spcPct val="100000"/>
              </a:lnSpc>
            </a:pPr>
            <a:r>
              <a:rPr lang="en-GB" sz="1400" dirty="0">
                <a:latin typeface="Avenir Book" panose="02000503020000020003"/>
              </a:rPr>
              <a:t>       (Ping data transaction to confirm the connection is successful with the portal)</a:t>
            </a:r>
            <a:endParaRPr lang="en-US" sz="1400" dirty="0">
              <a:latin typeface="Avenir Book" panose="02000503020000020003"/>
            </a:endParaRPr>
          </a:p>
        </p:txBody>
      </p:sp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25020626-2B3A-9506-3B99-5EC49548F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0" y="938943"/>
            <a:ext cx="2154161" cy="4221701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9F3B1CF-C45B-33FF-FFF0-9FE07B9EF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40" y="926811"/>
            <a:ext cx="2090326" cy="419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04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04DFF1F25ED48B9E80BFA4FD66741" ma:contentTypeVersion="12" ma:contentTypeDescription="Create a new document." ma:contentTypeScope="" ma:versionID="209c0d732e39fb2cf3b91b3936b31e66">
  <xsd:schema xmlns:xsd="http://www.w3.org/2001/XMLSchema" xmlns:xs="http://www.w3.org/2001/XMLSchema" xmlns:p="http://schemas.microsoft.com/office/2006/metadata/properties" xmlns:ns2="d724edb9-8d3e-4105-ad54-4e2ccdd3f835" xmlns:ns3="9dd31086-dd12-4376-98e7-c80aa273c69c" targetNamespace="http://schemas.microsoft.com/office/2006/metadata/properties" ma:root="true" ma:fieldsID="db7e1495d9c51ae4af41392650fa1e12" ns2:_="" ns3:_="">
    <xsd:import namespace="d724edb9-8d3e-4105-ad54-4e2ccdd3f835"/>
    <xsd:import namespace="9dd31086-dd12-4376-98e7-c80aa273c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Comment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4edb9-8d3e-4105-ad54-4e2ccdd3f8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1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31086-dd12-4376-98e7-c80aa273c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d724edb9-8d3e-4105-ad54-4e2ccdd3f835" xsi:nil="true"/>
  </documentManagement>
</p:properties>
</file>

<file path=customXml/itemProps1.xml><?xml version="1.0" encoding="utf-8"?>
<ds:datastoreItem xmlns:ds="http://schemas.openxmlformats.org/officeDocument/2006/customXml" ds:itemID="{AA4C95D5-CF79-4929-AE48-25A4B104F05A}"/>
</file>

<file path=customXml/itemProps2.xml><?xml version="1.0" encoding="utf-8"?>
<ds:datastoreItem xmlns:ds="http://schemas.openxmlformats.org/officeDocument/2006/customXml" ds:itemID="{965A6B63-73A6-46C1-A2EA-21F99D8E87CA}"/>
</file>

<file path=customXml/itemProps3.xml><?xml version="1.0" encoding="utf-8"?>
<ds:datastoreItem xmlns:ds="http://schemas.openxmlformats.org/officeDocument/2006/customXml" ds:itemID="{5EB6E4A0-28A7-42B6-A427-7E4BE1520912}"/>
</file>

<file path=docProps/app.xml><?xml version="1.0" encoding="utf-8"?>
<Properties xmlns="http://schemas.openxmlformats.org/officeDocument/2006/extended-properties" xmlns:vt="http://schemas.openxmlformats.org/officeDocument/2006/docPropsVTypes">
  <TotalTime>24972</TotalTime>
  <Words>1552</Words>
  <Application>Microsoft Office PowerPoint</Application>
  <PresentationFormat>Widescreen</PresentationFormat>
  <Paragraphs>179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Avenir Black</vt:lpstr>
      <vt:lpstr>Avenir Book</vt:lpstr>
      <vt:lpstr>Calibri</vt:lpstr>
      <vt:lpstr>Calibri Light</vt:lpstr>
      <vt:lpstr>Wingdings</vt:lpstr>
      <vt:lpstr>Office Theme</vt:lpstr>
      <vt:lpstr>Field Technician APP Guide</vt:lpstr>
      <vt:lpstr>Features</vt:lpstr>
      <vt:lpstr>SYSTEM REQUIREMENT</vt:lpstr>
      <vt:lpstr>USER MANUAL</vt:lpstr>
      <vt:lpstr>Download Link</vt:lpstr>
      <vt:lpstr>Application Login</vt:lpstr>
      <vt:lpstr>Choose Action </vt:lpstr>
      <vt:lpstr>Connect</vt:lpstr>
      <vt:lpstr>Controller Status</vt:lpstr>
      <vt:lpstr>ERROR MESSAGE</vt:lpstr>
      <vt:lpstr>CHANGE CONTROLLER SETTING</vt:lpstr>
      <vt:lpstr>ADD CONTROLLER</vt:lpstr>
      <vt:lpstr>REPLACE CONTROLLER</vt:lpstr>
      <vt:lpstr>REMOVE CONTROLLER</vt:lpstr>
      <vt:lpstr>FIRMWARE UPDATE</vt:lpstr>
      <vt:lpstr>DISCONNECT</vt:lpstr>
      <vt:lpstr>GET HELP</vt:lpstr>
      <vt:lpstr>Thank You!</vt:lpstr>
      <vt:lpstr>MESSAGE</vt:lpstr>
      <vt:lpstr>MESSAGE</vt:lpstr>
      <vt:lpstr>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DeRienzo</dc:creator>
  <cp:lastModifiedBy>Mona Jani</cp:lastModifiedBy>
  <cp:revision>30</cp:revision>
  <dcterms:created xsi:type="dcterms:W3CDTF">2022-11-22T17:00:46Z</dcterms:created>
  <dcterms:modified xsi:type="dcterms:W3CDTF">2023-05-29T13:18:03Z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0x01010009D04DFF1F25ED48B9E80BFA4FD66741</vt:lpwstr>
  </property>
</Properties>
</file>